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JPG" ContentType="image/.jp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3"/>
    <p:sldMasterId id="2147483654" r:id="rId4"/>
    <p:sldMasterId id="2147483657" r:id="rId5"/>
    <p:sldMasterId id="2147483660" r:id="rId6"/>
    <p:sldMasterId id="2147483663" r:id="rId7"/>
  </p:sldMasterIdLst>
  <p:notesMasterIdLst>
    <p:notesMasterId r:id="rId10"/>
  </p:notesMasterIdLst>
  <p:handoutMasterIdLst>
    <p:handoutMasterId r:id="rId31"/>
  </p:handoutMasterIdLst>
  <p:sldIdLst>
    <p:sldId id="348" r:id="rId8"/>
    <p:sldId id="317" r:id="rId9"/>
    <p:sldId id="320" r:id="rId11"/>
    <p:sldId id="315" r:id="rId12"/>
    <p:sldId id="316" r:id="rId13"/>
    <p:sldId id="304" r:id="rId14"/>
    <p:sldId id="321" r:id="rId15"/>
    <p:sldId id="323" r:id="rId16"/>
    <p:sldId id="306" r:id="rId17"/>
    <p:sldId id="399" r:id="rId18"/>
    <p:sldId id="352" r:id="rId19"/>
    <p:sldId id="325" r:id="rId20"/>
    <p:sldId id="326" r:id="rId21"/>
    <p:sldId id="314" r:id="rId22"/>
    <p:sldId id="301" r:id="rId23"/>
    <p:sldId id="302" r:id="rId24"/>
    <p:sldId id="303" r:id="rId25"/>
    <p:sldId id="327" r:id="rId26"/>
    <p:sldId id="310" r:id="rId27"/>
    <p:sldId id="311" r:id="rId28"/>
    <p:sldId id="328" r:id="rId29"/>
    <p:sldId id="350" r:id="rId3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6576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2672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48768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2391F4-1A75-4563-9B49-E176EDF0D857}">
          <p14:sldIdLst>
            <p14:sldId id="348"/>
            <p14:sldId id="317"/>
            <p14:sldId id="320"/>
            <p14:sldId id="315"/>
            <p14:sldId id="316"/>
            <p14:sldId id="304"/>
            <p14:sldId id="321"/>
            <p14:sldId id="323"/>
            <p14:sldId id="306"/>
            <p14:sldId id="399"/>
            <p14:sldId id="352"/>
            <p14:sldId id="325"/>
            <p14:sldId id="326"/>
            <p14:sldId id="314"/>
            <p14:sldId id="301"/>
            <p14:sldId id="302"/>
            <p14:sldId id="303"/>
            <p14:sldId id="327"/>
            <p14:sldId id="310"/>
            <p14:sldId id="311"/>
            <p14:sldId id="328"/>
            <p14:sldId id="35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00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7" autoAdjust="0"/>
    <p:restoredTop sz="95012" autoAdjust="0"/>
  </p:normalViewPr>
  <p:slideViewPr>
    <p:cSldViewPr>
      <p:cViewPr varScale="1">
        <p:scale>
          <a:sx n="77" d="100"/>
          <a:sy n="77" d="100"/>
        </p:scale>
        <p:origin x="612" y="54"/>
      </p:cViewPr>
      <p:guideLst>
        <p:guide orient="horz" pos="21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7" Type="http://schemas.openxmlformats.org/officeDocument/2006/relationships/image" Target="../media/image79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emf"/><Relationship Id="rId3" Type="http://schemas.openxmlformats.org/officeDocument/2006/relationships/image" Target="../media/image75.e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1.vml.rels><?xml version="1.0" encoding="UTF-8" standalone="yes"?>
<Relationships xmlns="http://schemas.openxmlformats.org/package/2006/relationships"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wmf"/><Relationship Id="rId3" Type="http://schemas.openxmlformats.org/officeDocument/2006/relationships/image" Target="../media/image83.wmf"/><Relationship Id="rId2" Type="http://schemas.openxmlformats.org/officeDocument/2006/relationships/image" Target="../media/image82.emf"/><Relationship Id="rId1" Type="http://schemas.openxmlformats.org/officeDocument/2006/relationships/image" Target="../media/image81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94.wmf"/><Relationship Id="rId8" Type="http://schemas.openxmlformats.org/officeDocument/2006/relationships/image" Target="../media/image93.wmf"/><Relationship Id="rId7" Type="http://schemas.openxmlformats.org/officeDocument/2006/relationships/image" Target="../media/image92.wmf"/><Relationship Id="rId6" Type="http://schemas.openxmlformats.org/officeDocument/2006/relationships/image" Target="../media/image91.emf"/><Relationship Id="rId5" Type="http://schemas.openxmlformats.org/officeDocument/2006/relationships/image" Target="../media/image78.wmf"/><Relationship Id="rId4" Type="http://schemas.openxmlformats.org/officeDocument/2006/relationships/image" Target="../media/image90.wmf"/><Relationship Id="rId3" Type="http://schemas.openxmlformats.org/officeDocument/2006/relationships/image" Target="../media/image89.emf"/><Relationship Id="rId2" Type="http://schemas.openxmlformats.org/officeDocument/2006/relationships/image" Target="../media/image88.wmf"/><Relationship Id="rId11" Type="http://schemas.openxmlformats.org/officeDocument/2006/relationships/image" Target="../media/image96.wmf"/><Relationship Id="rId10" Type="http://schemas.openxmlformats.org/officeDocument/2006/relationships/image" Target="../media/image95.wmf"/><Relationship Id="rId1" Type="http://schemas.openxmlformats.org/officeDocument/2006/relationships/image" Target="../media/image87.e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wmf"/><Relationship Id="rId8" Type="http://schemas.openxmlformats.org/officeDocument/2006/relationships/image" Target="../media/image106.wmf"/><Relationship Id="rId7" Type="http://schemas.openxmlformats.org/officeDocument/2006/relationships/image" Target="../media/image105.e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7" Type="http://schemas.openxmlformats.org/officeDocument/2006/relationships/image" Target="../media/image114.wmf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7" Type="http://schemas.openxmlformats.org/officeDocument/2006/relationships/image" Target="../media/image120.emf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6.e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5.emf"/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1.emf"/><Relationship Id="rId4" Type="http://schemas.openxmlformats.org/officeDocument/2006/relationships/image" Target="../media/image130.emf"/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wmf"/></Relationships>
</file>

<file path=ppt/drawings/_rels/vmlDrawing19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2.e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.emf"/><Relationship Id="rId8" Type="http://schemas.openxmlformats.org/officeDocument/2006/relationships/image" Target="../media/image23.emf"/><Relationship Id="rId7" Type="http://schemas.openxmlformats.org/officeDocument/2006/relationships/image" Target="../media/image22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2" Type="http://schemas.openxmlformats.org/officeDocument/2006/relationships/image" Target="../media/image27.wmf"/><Relationship Id="rId11" Type="http://schemas.openxmlformats.org/officeDocument/2006/relationships/image" Target="../media/image26.wmf"/><Relationship Id="rId10" Type="http://schemas.openxmlformats.org/officeDocument/2006/relationships/image" Target="../media/image25.w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41.emf"/><Relationship Id="rId5" Type="http://schemas.openxmlformats.org/officeDocument/2006/relationships/image" Target="../media/image40.wmf"/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0.wmf"/><Relationship Id="rId8" Type="http://schemas.openxmlformats.org/officeDocument/2006/relationships/image" Target="../media/image49.wmf"/><Relationship Id="rId7" Type="http://schemas.openxmlformats.org/officeDocument/2006/relationships/image" Target="../media/image48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e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0" Type="http://schemas.openxmlformats.org/officeDocument/2006/relationships/image" Target="../media/image51.wmf"/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7" Type="http://schemas.openxmlformats.org/officeDocument/2006/relationships/image" Target="../media/image63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emf"/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0D497-AE93-4436-95A8-92BCC183DB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4323E-BFEE-4117-81DA-923C925DE8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7T15:21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7690 10663 0,'-12'-24'0,"12"24"16,0 0 143,0 0 696,0 0 2476,0 0 7224,-56 50 18326,41-29 41847,-6 3 87988,0-3 173060,-3 3 322085,-2 0 572149,-1-6 976632,0 1 1610456,-3 2 2576492,10-5 4013282,2-5 6104248,9-1 9088560,6 1 13273851,0 2 19050982,9 3 26911060,9 2 37464928,-1 4 51465346,4-4 69832098,9 1 93680274,3-4 124351998,3-1 163451858,2 2 212886330,-5 2 274907466,0 1 352161162,-3 2 447740282,-3 0 565243002,-7 5 708836666,4 1 883327498,-9-3 1094236522,-3-6 1347882058,-6-7 1651469194,-6-6 2013186410,0-5-1852657174,0 0-1345650166,-3-50-748961654,6 50-49341942,0 0 768049290,0 0 1719792202</inkml:trace>
  <inkml:trace contextRef="#ctx0" brushRef="#br0">7556 10112 0,'0'0'15,"0"0"120,-9 90 556,3-24 1928,1 1 5542,5-14 13943,11-8 31732,4-14 66740,6-15 131652,6-18 246174,3-14 439852,-1-27 755668,1-23 1254553,-3-8 2020957,-12 0 3169632,-6 3 4853784,-9 4 7274766,-9 17 10693484,-12 10 15443703,-3 19 21947456,-5 16 30732759,-13 24 42453850,6 31 57914186,-14 19 78092432,50-69 104171692,0 0 137572232,0 0 179987960</inkml:trace>
  <inkml:trace contextRef="#ctx0" brushRef="#br0">4619 11472 0,'-15'-10'15,"15"10"136,0 0 668,0 0 2392,41 74 6998,-23-45 17751,6 8 40468,-3 0 84884,-3-5 166500,2 2 309022,-14 1 547500,-6-9 932292,-6-7 1533993,6-4 2449469,0-15 3809152,3 0 5785768,12-34 8604670,3 5 12555963,9-3 18008608,6-2 25426708,2-1 35388194,-11 14 48606145,3-3 65952977,-15 9 88487745,0 1 117486823,3-2 154478207,-3-7 201279735,9-9 260041511,-4-5 333292799,10 2 423993751,-6 6 535592223,-6 8 672086047,6 8 838091087,-18 5 1038915375,9 5 1280639791,-3 11 1570205487,2-8 1915508591,13-2-1969464657,3-17-1484658577,-27 19-913632913,0 0-243566225,0 0 539913711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7T15:21: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5142 4604 0,'-12'87'15,"12"-87"120,-3 79 556,6 43 1944,18 3 5654,6-14 14391,18-8 33060,5-21 69988,22-8 138597,-1-24 259622,19-29 463983,8-26 796436,9-21 1320128,-6-33 2122196,-6-9 3320550,-11-14 5071996,-10-8 7581871,-11-16 11115377,-25 3 16010801,-20-3 22694824,-21 8 31700138,-21 8 43685590,-8 8 59459087,-13 16 80003511,-12 5 106505899,-2 5 140390143,-4 17 183353487,-5 15 237407087,-3 13 304920935,-1 11 388673431,-5 32 491905903,8 8 618382423,7 21 772455207,8 10 959135991,15 22 1184173623,13 15 1454138391,23 14 1776513367,3-122-2135174249,0 0-1681377385,0 0-1146218185</inkml:trace>
  <inkml:trace contextRef="#ctx0" brushRef="#br0">5729 4990 0,'0'0'0,"0"0"16,0 0 144,-45 32 704,21-11 2511,-14-5 7320,5 5 18508,0 3 42072,3 2 88022,-5 6 172263,-1 18 319076,6 6 564308,0 10 959396,-2 13 1576350,-7 9 2513836,-9 7 3904516,-2 16 5923802,-13 5 8800196,1 6 12827404,-1 5 18378412,10 19 25921728,-1-1 36039994,3 9 49451187,-8 7 67032643,2 8 89848159,-5 3 119178415,5 14 156554983,-2-14 203798199,8 21 263059167,-2-3 336866215,5 17 428176047,-6-4 540429975,-5-2 677615511,-7 16 844333671,1-16 1045872295,2 3 1288285815,4-16 1578481783,8-5 1924314487,1-11-1960281097,-7-8-1475311049,-5 2-904408841,-10-12-234839881,10-19 547666487,-1-6 1459062071,-2-15-1777832649,8-13-553293385,4-25 859680311,-4-7-1809544521,-6-13 55867063,4-9-2104340425,2-2 332450742,7-2-1187768011,-1-4 1964359092,12-7 1242081715,4 0 987596258,-1 2 1252474674,6 11 2092945778,3-2-724741262,4 7 1455900017,11 11 117188464,3-6-367569393,3 9 86455151,12-3 1571003247,0-1-109794962,3-1-554054003,3-9 353451149,-3-2-1558206068,-1-14-1860670677,-13-2-410652757,10-14-1349347926,-5-7-216930646,0-9-1131793239,0-2 389980329,0 0 255429432,3-47-1319669321</inkml:trace>
  <inkml:trace contextRef="#ctx0" brushRef="#br0">2609 11292 0,'0'0'15,"0"0"136,0 0 684,0 0 2504,54 82 7461,-27-42 19200,-12 10 44248,11 9 93536,-2 1 184434,3-4 343408,-3-3 609408,-3-13 1038112,2-19 1707166,10-26 2722560,9-40 4226296,26-48 6405504,4-34 9503178,17-32 13830719,24-18 19782488,-113 177 27852572,0 0 38653981,0 0 52940510</inkml:trace>
  <inkml:trace contextRef="#ctx0" brushRef="#br0">8952 11882 0,'0'-13'0,"0"13"16,0 0 144,-41 19 719,5-1 2616,-9 6 7756,-5 3 19880,-1 4 45670,-2 9 96311,-1 2 189588,3 1 352628,4-1 625412,8-8 1065182,3-7 1751884,16-3 2794788,11-11 4340442,15-3 6582132,11-7 9771036,13 8 14229260,6-3 20364960,9 2 28689754,2-2 39838643,4 3 54592676,2 2 73904594,1-5 98927702,-1 0 131048242,-5 2 171921514,-9 4 223512050,-3 2 288138118,-7 7 368520838,-8-2 467838222,-3-2 589784502,-6-3 738634982,0-16 919316870,-12 0 1137486294,0 0 1399612054,0 0 1713066262</inkml:trace>
  <inkml:trace contextRef="#ctx0" brushRef="#br0">8646 10967 0,'0'0'0,"0"0"0,-18 116 15,21-28 136,9-1 683,6-13 2496,5-10 7426,16-19 19088,6-19 43954,8-29 92879,4-26 183153,-6-24 341188,-13-29 605965,1-21 1033366,-18-5 1701531,-18-6 2717396,-24 13 4224568,-21 9 6412708,-14 23 9528609,-16 24 13889156,-5 32 19896371,-6 42 28054746,-16 42 38991082,99-71 53477068,0 0 72454834,0 0 97065728</inkml:trace>
  <inkml:trace contextRef="#ctx0" brushRef="#br0">3330 13168 0,'0'0'16,"0"0"144,0 0 704,9-74 2511,0 45 7336,11-3 18620,4 3 42519,15-13 89358,3-8 175588,5-3 326356,4 0 578813,5-5 986285,10-1 1623448,14 14 2592648,4-2 4031523,8-3 6122099,-6 2 9101532,-9 6 13274684,10 2 19028736,-1 11 26850057,6 8 37343548,-8 7 51254680,-10 9 69494460,-2 13 93167580,-4 8 123604006,3 10 162394278,4 9 211428806,-4 10 272941446,-8 8 349557638,-10 0 444347414,-5 5 560883670,-9 8 703305862,-4 19 876389670,1 10 1085622806,-9 0 1337287446,-3 8 1638549558,0 0 1997555510,-1 14-1871430762,-14-3-1368046218,6-6-775511498,-9-13-80632010,-3 9 731374262,-9-7 1677025398,3 1-1520232330,-6 0-249985418,-6 3 1215523958,-8 7-1393507210,-13-5 540663414,0-10-1541229835,-6-11 984508020,-2-8-434961677,11-10-1463981582,-9-11-2057995023,7-11 2126677000,2-5-1741696728,0-16-720264408,3-2 959073192,1-17-930113241,2-4-2018474202,3-4 2069575813,-9-4-1463600059,15-6 361243077,-8 3-943957180,5-8-974359137,3 2 388408479,3-5-1023236450,-6-5-777386882,0-3 1273015806,21 32 990770909,0 0-1455032739,0 0-1588376268</inkml:trace>
  <inkml:trace contextRef="#ctx0" brushRef="#br0">4604 14227 0,'0'0'15,"0"0"120,0 0 556,-21 71 1943,15-26 5662,3-5 14468,3 7 33412,-6 12 71150,-6-4 141732,3 14 266980,-6-6 479564,-6 4 826901,3-9 1376017,4-11 2219512,2-7 3482784,6-13 5332683,3-14 7987766,3-5 11730340,15-8 16920496,-3-3 24012337,14-7 33572618,10-12 46302016,12-7 63059264,8-5 84888400,13 2 113049390,8 0 149052406,-2-10 194696014,2 8 252109582,-3 12 323800182,-2-1 412704294,5 9 522244614,-5 6 656392310,-13 3 819735030,-8 0 1017551110,-19 8 1255890150,-8-11 1541660518,-9 0 1882724102,-6 0-2006968794,-3-3-1527399866,-6 11-962167866,0 0-298491898,0 0 477958214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DC5A704-50EC-4EB0-9CEB-9FF210BA97D5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44A023D-7D76-4946-A054-B89D489CDA3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线圈缠绕在高磁导率的铁磁物质上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电磁变压器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4A023D-7D76-4946-A054-B89D489CDA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F1AB480-C7D9-4B9E-AAE4-B6DABA18AECC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ct val="10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旁白：直流电流的方向在电源内部是从负极流向正极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外部是从正极流向负极。金属导线、电阻中形成电流的是自由电子，所以电流的方向正好与电子流动方向反向。</a:t>
            </a:r>
            <a:r>
              <a:rPr lang="zh-CN" altLang="en-US" dirty="0"/>
              <a:t>电场的传播速率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10^8m/s</a:t>
            </a:r>
            <a:r>
              <a:rPr lang="zh-CN" altLang="en-US" dirty="0"/>
              <a:t>。在恒定电场作用下，电路所有自由电子几乎同时开始定向移动，整个电路几乎同时形成电流。</a:t>
            </a:r>
            <a:endParaRPr lang="en-US" altLang="zh-CN" dirty="0"/>
          </a:p>
          <a:p>
            <a:pPr eaLnBrk="1" fontAlgn="auto" hangingPunct="1">
              <a:spcBef>
                <a:spcPct val="1000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刚开始研究电的时候</a:t>
            </a:r>
            <a:r>
              <a:rPr lang="en-US" altLang="zh-CN" dirty="0"/>
              <a:t>,</a:t>
            </a:r>
            <a:r>
              <a:rPr lang="zh-CN" altLang="en-US" dirty="0"/>
              <a:t>人们知道电荷有两种</a:t>
            </a:r>
            <a:r>
              <a:rPr lang="en-US" altLang="zh-CN" dirty="0"/>
              <a:t>,</a:t>
            </a:r>
            <a:r>
              <a:rPr lang="zh-CN" altLang="en-US" dirty="0"/>
              <a:t>但不知道具体是哪种移动</a:t>
            </a:r>
            <a:r>
              <a:rPr lang="en-US" altLang="zh-CN" dirty="0"/>
              <a:t>,</a:t>
            </a:r>
            <a:r>
              <a:rPr lang="zh-CN" altLang="en-US" dirty="0"/>
              <a:t>于是就规定正电荷定向移动的方向为电流方向。后来发现金属导体中正电荷是不会定向移动的</a:t>
            </a:r>
            <a:r>
              <a:rPr lang="en-US" altLang="zh-CN" dirty="0"/>
              <a:t>,</a:t>
            </a:r>
            <a:r>
              <a:rPr lang="zh-CN" altLang="en-US" dirty="0"/>
              <a:t>但是先前已经那样规定了</a:t>
            </a:r>
            <a:r>
              <a:rPr lang="en-US" altLang="zh-CN" dirty="0"/>
              <a:t>,</a:t>
            </a:r>
            <a:r>
              <a:rPr lang="zh-CN" altLang="en-US" dirty="0"/>
              <a:t>要是更改的话</a:t>
            </a:r>
            <a:r>
              <a:rPr lang="en-US" altLang="zh-CN" dirty="0"/>
              <a:t>,</a:t>
            </a:r>
            <a:r>
              <a:rPr lang="zh-CN" altLang="en-US" dirty="0"/>
              <a:t>所有的文献都得更改。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FC8672A-13F1-48B6-B350-DB28AC626F3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7CF2E1-E323-4098-96C2-4E309646DC18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243304-1071-4D48-B63C-41DCBECFCF0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4A023D-7D76-4946-A054-B89D489CDA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ADI</a:t>
            </a:r>
            <a:r>
              <a:rPr kumimoji="1" lang="zh-CN" altLang="en-US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公司芯片上的磁隔离技术。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iCoupler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磁隔离变压器采用平面结构，在晶圆钝化层上使用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CMOS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金属和金构成。金层下有一个高击穿的聚酰亚胺层，将顶部的变压器线圈与底部的线圈隔离开来。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iCoupler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磁隔离技术消除了与光耦合器相关的不确定的电流传送比率、非线性传送特性以及随时间漂移和随温度漂移问题；功耗降低了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；并且无需外部驱动器或分立器件。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4A023D-7D76-4946-A054-B89D489CDA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楞次定律：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感应电流的磁场总要阻碍引起感应电流的磁通量的变化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4A023D-7D76-4946-A054-B89D489CDA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根据储能的计算可以证明互感相等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4A023D-7D76-4946-A054-B89D489CDA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243304-1071-4D48-B63C-41DCBECFCF00}" type="slidenum">
              <a:rPr kumimoji="1" lang="zh-CN" altLang="en-US">
                <a:latin typeface="Times New Roman" panose="02020603050405020304" pitchFamily="18" charset="0"/>
              </a:rPr>
            </a:fld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kumimoji="1" lang="zh-CN" altLang="en-US" sz="12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一个线圈的各匝之间是否存在互感？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上一讲介绍了互感现象和互感</a:t>
            </a:r>
            <a:r>
              <a:rPr lang="en-US" altLang="zh-CN" dirty="0"/>
              <a:t>M</a:t>
            </a:r>
            <a:r>
              <a:rPr lang="zh-CN" altLang="en-US" dirty="0"/>
              <a:t>。这一讲我们将引入同名端来</a:t>
            </a:r>
            <a:r>
              <a:rPr lang="zh-CN" altLang="en-US" sz="12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描述耦合电感，并计算互感电压。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5524F7-E6C9-4220-9C7D-D9BFDC60DB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4A023D-7D76-4946-A054-B89D489CDA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DF4642-9535-435C-AA72-419F43D18E39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讲到电荷、电流、电压的单位时，介绍库仑、安培、伏特的主要电学贡献。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A5524F7-E6C9-4220-9C7D-D9BFDC60DBF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.xml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D3467-0338-4A47-9C7B-DCAE9AB9E841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0D28C-6A3F-4266-A403-6F9EC266DA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4153E-3C88-4F60-B5F9-180411C9F050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600" smtClean="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34149999-9B7D-466F-A2E8-77CD481093E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5CCC2-0FA1-4FAA-9919-B700351A7C85}" type="slidenum">
              <a:rPr kumimoji="1"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D3467-0338-4A47-9C7B-DCAE9AB9E841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06FB-F153-495D-B761-4228A051E4A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600" smtClean="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34149999-9B7D-466F-A2E8-77CD481093E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0D28C-6A3F-4266-A403-6F9EC266DA7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600" smtClean="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34149999-9B7D-466F-A2E8-77CD481093EA}" type="slidenum">
              <a:rPr lang="zh-CN" altLang="en-US"/>
            </a:fld>
            <a:endParaRPr lang="zh-CN" altLang="en-US" dirty="0"/>
          </a:p>
        </p:txBody>
      </p:sp>
      <p:sp>
        <p:nvSpPr>
          <p:cNvPr id="16" name="TextBox 9"/>
          <p:cNvSpPr txBox="1"/>
          <p:nvPr userDrawn="1"/>
        </p:nvSpPr>
        <p:spPr>
          <a:xfrm>
            <a:off x="-72112" y="1780117"/>
            <a:ext cx="430887" cy="3774016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大连理工大学电路理论课程</a:t>
            </a:r>
            <a:endParaRPr lang="zh-CN" altLang="en-US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fld id="{F5D72577-A30B-4F55-B099-E40382D8BFB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1561" y="2276874"/>
            <a:ext cx="78867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4" name="Picture 3" descr="J:\董老师\2.png"/>
          <p:cNvPicPr>
            <a:picLocks noChangeAspect="1" noChangeArrowheads="1"/>
          </p:cNvPicPr>
          <p:nvPr userDrawn="1"/>
        </p:nvPicPr>
        <p:blipFill>
          <a:blip r:embed="rId2"/>
          <a:srcRect t="16910" b="71530"/>
          <a:stretch>
            <a:fillRect/>
          </a:stretch>
        </p:blipFill>
        <p:spPr bwMode="auto">
          <a:xfrm>
            <a:off x="0" y="2"/>
            <a:ext cx="9144000" cy="74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J:\董老师\2.png"/>
          <p:cNvPicPr>
            <a:picLocks noChangeAspect="1" noChangeArrowheads="1"/>
          </p:cNvPicPr>
          <p:nvPr userDrawn="1"/>
        </p:nvPicPr>
        <p:blipFill>
          <a:blip r:embed="rId2"/>
          <a:srcRect t="4062" b="83949"/>
          <a:stretch>
            <a:fillRect/>
          </a:stretch>
        </p:blipFill>
        <p:spPr bwMode="auto">
          <a:xfrm>
            <a:off x="0" y="6212418"/>
            <a:ext cx="9144000" cy="768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600" smtClean="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34149999-9B7D-466F-A2E8-77CD481093E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TextBox 9"/>
          <p:cNvSpPr txBox="1"/>
          <p:nvPr userDrawn="1"/>
        </p:nvSpPr>
        <p:spPr>
          <a:xfrm>
            <a:off x="-72112" y="1780117"/>
            <a:ext cx="430887" cy="3774016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大连理工大学电路理论课程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5167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4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1212A4-3BE1-47AE-A986-D0BE2288403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5167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4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1212A4-3BE1-47AE-A986-D0BE2288403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ransition spd="med"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5167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4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1212A4-3BE1-47AE-A986-D0BE2288403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ransition spd="med"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5167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4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1212A4-3BE1-47AE-A986-D0BE2288403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ransition spd="med"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5167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4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E1212A4-3BE1-47AE-A986-D0BE2288403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1212A4-3BE1-47AE-A986-D0BE228840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5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7.e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image" Target="../media/image60.wmf"/><Relationship Id="rId7" Type="http://schemas.openxmlformats.org/officeDocument/2006/relationships/oleObject" Target="../embeddings/oleObject51.bin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49.bin"/><Relationship Id="rId2" Type="http://schemas.openxmlformats.org/officeDocument/2006/relationships/image" Target="../media/image57.wmf"/><Relationship Id="rId18" Type="http://schemas.openxmlformats.org/officeDocument/2006/relationships/vmlDrawing" Target="../drawings/vmlDrawing8.v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64.wmf"/><Relationship Id="rId15" Type="http://schemas.openxmlformats.org/officeDocument/2006/relationships/oleObject" Target="../embeddings/oleObject55.bin"/><Relationship Id="rId14" Type="http://schemas.openxmlformats.org/officeDocument/2006/relationships/image" Target="../media/image63.wmf"/><Relationship Id="rId13" Type="http://schemas.openxmlformats.org/officeDocument/2006/relationships/oleObject" Target="../embeddings/oleObject54.bin"/><Relationship Id="rId12" Type="http://schemas.openxmlformats.org/officeDocument/2006/relationships/image" Target="../media/image62.wmf"/><Relationship Id="rId11" Type="http://schemas.openxmlformats.org/officeDocument/2006/relationships/oleObject" Target="../embeddings/oleObject53.bin"/><Relationship Id="rId10" Type="http://schemas.openxmlformats.org/officeDocument/2006/relationships/image" Target="../media/image61.wmf"/><Relationship Id="rId1" Type="http://schemas.openxmlformats.org/officeDocument/2006/relationships/oleObject" Target="../embeddings/oleObject48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65.emf"/><Relationship Id="rId7" Type="http://schemas.openxmlformats.org/officeDocument/2006/relationships/oleObject" Target="../embeddings/oleObject56.bin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1" Type="http://schemas.openxmlformats.org/officeDocument/2006/relationships/vmlDrawing" Target="../drawings/vmlDrawing9.vml"/><Relationship Id="rId30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29" Type="http://schemas.openxmlformats.org/officeDocument/2006/relationships/tags" Target="../tags/tag13.xml"/><Relationship Id="rId28" Type="http://schemas.openxmlformats.org/officeDocument/2006/relationships/image" Target="../media/image72.png"/><Relationship Id="rId27" Type="http://schemas.openxmlformats.org/officeDocument/2006/relationships/tags" Target="../tags/tag12.xml"/><Relationship Id="rId26" Type="http://schemas.openxmlformats.org/officeDocument/2006/relationships/tags" Target="../tags/tag11.xml"/><Relationship Id="rId25" Type="http://schemas.openxmlformats.org/officeDocument/2006/relationships/tags" Target="../tags/tag10.xml"/><Relationship Id="rId24" Type="http://schemas.openxmlformats.org/officeDocument/2006/relationships/tags" Target="../tags/tag9.xml"/><Relationship Id="rId23" Type="http://schemas.openxmlformats.org/officeDocument/2006/relationships/tags" Target="../tags/tag8.xml"/><Relationship Id="rId22" Type="http://schemas.openxmlformats.org/officeDocument/2006/relationships/tags" Target="../tags/tag7.xml"/><Relationship Id="rId21" Type="http://schemas.openxmlformats.org/officeDocument/2006/relationships/image" Target="../media/image71.png"/><Relationship Id="rId20" Type="http://schemas.microsoft.com/office/2007/relationships/media" Target="../media/media1.m4a"/><Relationship Id="rId2" Type="http://schemas.openxmlformats.org/officeDocument/2006/relationships/tags" Target="../tags/tag2.xml"/><Relationship Id="rId19" Type="http://schemas.openxmlformats.org/officeDocument/2006/relationships/audio" Target="../media/media1.m4a"/><Relationship Id="rId18" Type="http://schemas.openxmlformats.org/officeDocument/2006/relationships/image" Target="../media/image70.wmf"/><Relationship Id="rId17" Type="http://schemas.openxmlformats.org/officeDocument/2006/relationships/oleObject" Target="../embeddings/oleObject61.bin"/><Relationship Id="rId16" Type="http://schemas.openxmlformats.org/officeDocument/2006/relationships/image" Target="../media/image69.wmf"/><Relationship Id="rId15" Type="http://schemas.openxmlformats.org/officeDocument/2006/relationships/oleObject" Target="../embeddings/oleObject60.bin"/><Relationship Id="rId14" Type="http://schemas.openxmlformats.org/officeDocument/2006/relationships/image" Target="../media/image68.emf"/><Relationship Id="rId13" Type="http://schemas.openxmlformats.org/officeDocument/2006/relationships/oleObject" Target="../embeddings/oleObject59.bin"/><Relationship Id="rId12" Type="http://schemas.openxmlformats.org/officeDocument/2006/relationships/image" Target="../media/image67.emf"/><Relationship Id="rId11" Type="http://schemas.openxmlformats.org/officeDocument/2006/relationships/oleObject" Target="../embeddings/oleObject58.bin"/><Relationship Id="rId10" Type="http://schemas.openxmlformats.org/officeDocument/2006/relationships/image" Target="../media/image66.emf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8" Type="http://schemas.openxmlformats.org/officeDocument/2006/relationships/image" Target="../media/image76.emf"/><Relationship Id="rId7" Type="http://schemas.openxmlformats.org/officeDocument/2006/relationships/oleObject" Target="../embeddings/oleObject65.bin"/><Relationship Id="rId6" Type="http://schemas.openxmlformats.org/officeDocument/2006/relationships/image" Target="../media/image75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63.bin"/><Relationship Id="rId22" Type="http://schemas.openxmlformats.org/officeDocument/2006/relationships/vmlDrawing" Target="../drawings/vmlDrawing10.v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14.xml"/><Relationship Id="rId2" Type="http://schemas.openxmlformats.org/officeDocument/2006/relationships/image" Target="../media/image73.wmf"/><Relationship Id="rId19" Type="http://schemas.openxmlformats.org/officeDocument/2006/relationships/image" Target="../media/image71.png"/><Relationship Id="rId18" Type="http://schemas.microsoft.com/office/2007/relationships/media" Target="../media/media2.m4a"/><Relationship Id="rId17" Type="http://schemas.openxmlformats.org/officeDocument/2006/relationships/audio" Target="../media/media2.m4a"/><Relationship Id="rId16" Type="http://schemas.openxmlformats.org/officeDocument/2006/relationships/image" Target="../media/image80.wmf"/><Relationship Id="rId15" Type="http://schemas.openxmlformats.org/officeDocument/2006/relationships/oleObject" Target="../embeddings/oleObject69.bin"/><Relationship Id="rId14" Type="http://schemas.openxmlformats.org/officeDocument/2006/relationships/image" Target="../media/image79.wmf"/><Relationship Id="rId13" Type="http://schemas.openxmlformats.org/officeDocument/2006/relationships/oleObject" Target="../embeddings/oleObject68.bin"/><Relationship Id="rId12" Type="http://schemas.openxmlformats.org/officeDocument/2006/relationships/image" Target="../media/image78.wmf"/><Relationship Id="rId11" Type="http://schemas.openxmlformats.org/officeDocument/2006/relationships/oleObject" Target="../embeddings/oleObject67.bin"/><Relationship Id="rId10" Type="http://schemas.openxmlformats.org/officeDocument/2006/relationships/image" Target="../media/image77.wmf"/><Relationship Id="rId1" Type="http://schemas.openxmlformats.org/officeDocument/2006/relationships/oleObject" Target="../embeddings/oleObject62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8" Type="http://schemas.openxmlformats.org/officeDocument/2006/relationships/image" Target="../media/image84.w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82.e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81.wmf"/><Relationship Id="rId18" Type="http://schemas.openxmlformats.org/officeDocument/2006/relationships/vmlDrawing" Target="../drawings/vmlDrawing11.vml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15.xml"/><Relationship Id="rId15" Type="http://schemas.openxmlformats.org/officeDocument/2006/relationships/image" Target="../media/image71.png"/><Relationship Id="rId14" Type="http://schemas.microsoft.com/office/2007/relationships/media" Target="../media/media3.m4a"/><Relationship Id="rId13" Type="http://schemas.openxmlformats.org/officeDocument/2006/relationships/audio" Target="../media/media3.m4a"/><Relationship Id="rId12" Type="http://schemas.openxmlformats.org/officeDocument/2006/relationships/image" Target="../media/image86.emf"/><Relationship Id="rId11" Type="http://schemas.openxmlformats.org/officeDocument/2006/relationships/oleObject" Target="../embeddings/oleObject75.bin"/><Relationship Id="rId10" Type="http://schemas.openxmlformats.org/officeDocument/2006/relationships/image" Target="../media/image85.emf"/><Relationship Id="rId1" Type="http://schemas.openxmlformats.org/officeDocument/2006/relationships/oleObject" Target="../embeddings/oleObject70.bin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0.bin"/><Relationship Id="rId8" Type="http://schemas.openxmlformats.org/officeDocument/2006/relationships/image" Target="../media/image90.wmf"/><Relationship Id="rId7" Type="http://schemas.openxmlformats.org/officeDocument/2006/relationships/oleObject" Target="../embeddings/oleObject79.bin"/><Relationship Id="rId6" Type="http://schemas.openxmlformats.org/officeDocument/2006/relationships/image" Target="../media/image89.e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88.wmf"/><Relationship Id="rId3" Type="http://schemas.openxmlformats.org/officeDocument/2006/relationships/oleObject" Target="../embeddings/oleObject77.bin"/><Relationship Id="rId29" Type="http://schemas.openxmlformats.org/officeDocument/2006/relationships/notesSlide" Target="../notesSlides/notesSlide10.xml"/><Relationship Id="rId28" Type="http://schemas.openxmlformats.org/officeDocument/2006/relationships/vmlDrawing" Target="../drawings/vmlDrawing12.vml"/><Relationship Id="rId27" Type="http://schemas.openxmlformats.org/officeDocument/2006/relationships/slideLayout" Target="../slideLayouts/slideLayout9.xml"/><Relationship Id="rId26" Type="http://schemas.openxmlformats.org/officeDocument/2006/relationships/tags" Target="../tags/tag16.xml"/><Relationship Id="rId25" Type="http://schemas.openxmlformats.org/officeDocument/2006/relationships/image" Target="../media/image71.png"/><Relationship Id="rId24" Type="http://schemas.microsoft.com/office/2007/relationships/media" Target="../media/media5.m4a"/><Relationship Id="rId23" Type="http://schemas.openxmlformats.org/officeDocument/2006/relationships/audio" Target="../media/media5.m4a"/><Relationship Id="rId22" Type="http://schemas.openxmlformats.org/officeDocument/2006/relationships/image" Target="../media/image96.wmf"/><Relationship Id="rId21" Type="http://schemas.openxmlformats.org/officeDocument/2006/relationships/oleObject" Target="../embeddings/oleObject86.bin"/><Relationship Id="rId20" Type="http://schemas.openxmlformats.org/officeDocument/2006/relationships/image" Target="../media/image95.wmf"/><Relationship Id="rId2" Type="http://schemas.openxmlformats.org/officeDocument/2006/relationships/image" Target="../media/image87.emf"/><Relationship Id="rId19" Type="http://schemas.openxmlformats.org/officeDocument/2006/relationships/oleObject" Target="../embeddings/oleObject85.bin"/><Relationship Id="rId18" Type="http://schemas.openxmlformats.org/officeDocument/2006/relationships/image" Target="../media/image94.wmf"/><Relationship Id="rId17" Type="http://schemas.openxmlformats.org/officeDocument/2006/relationships/oleObject" Target="../embeddings/oleObject84.bin"/><Relationship Id="rId16" Type="http://schemas.openxmlformats.org/officeDocument/2006/relationships/image" Target="../media/image93.wmf"/><Relationship Id="rId15" Type="http://schemas.openxmlformats.org/officeDocument/2006/relationships/oleObject" Target="../embeddings/oleObject83.bin"/><Relationship Id="rId14" Type="http://schemas.openxmlformats.org/officeDocument/2006/relationships/image" Target="../media/image92.wmf"/><Relationship Id="rId13" Type="http://schemas.openxmlformats.org/officeDocument/2006/relationships/oleObject" Target="../embeddings/oleObject82.bin"/><Relationship Id="rId12" Type="http://schemas.openxmlformats.org/officeDocument/2006/relationships/image" Target="../media/image91.emf"/><Relationship Id="rId11" Type="http://schemas.openxmlformats.org/officeDocument/2006/relationships/oleObject" Target="../embeddings/oleObject81.bin"/><Relationship Id="rId10" Type="http://schemas.openxmlformats.org/officeDocument/2006/relationships/image" Target="../media/image78.wmf"/><Relationship Id="rId1" Type="http://schemas.openxmlformats.org/officeDocument/2006/relationships/oleObject" Target="../embeddings/oleObject7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0.bin"/><Relationship Id="rId8" Type="http://schemas.openxmlformats.org/officeDocument/2006/relationships/image" Target="../media/image101.emf"/><Relationship Id="rId7" Type="http://schemas.openxmlformats.org/officeDocument/2006/relationships/image" Target="../media/image100.png"/><Relationship Id="rId6" Type="http://schemas.openxmlformats.org/officeDocument/2006/relationships/image" Target="../media/image99.e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98.emf"/><Relationship Id="rId31" Type="http://schemas.openxmlformats.org/officeDocument/2006/relationships/notesSlide" Target="../notesSlides/notesSlide11.xml"/><Relationship Id="rId30" Type="http://schemas.openxmlformats.org/officeDocument/2006/relationships/vmlDrawing" Target="../drawings/vmlDrawing13.vml"/><Relationship Id="rId3" Type="http://schemas.openxmlformats.org/officeDocument/2006/relationships/oleObject" Target="../embeddings/oleObject88.bin"/><Relationship Id="rId29" Type="http://schemas.openxmlformats.org/officeDocument/2006/relationships/slideLayout" Target="../slideLayouts/slideLayout9.xml"/><Relationship Id="rId28" Type="http://schemas.openxmlformats.org/officeDocument/2006/relationships/tags" Target="../tags/tag17.xml"/><Relationship Id="rId27" Type="http://schemas.openxmlformats.org/officeDocument/2006/relationships/image" Target="../media/image107.wmf"/><Relationship Id="rId26" Type="http://schemas.openxmlformats.org/officeDocument/2006/relationships/oleObject" Target="../embeddings/oleObject99.bin"/><Relationship Id="rId25" Type="http://schemas.openxmlformats.org/officeDocument/2006/relationships/oleObject" Target="../embeddings/oleObject98.bin"/><Relationship Id="rId24" Type="http://schemas.openxmlformats.org/officeDocument/2006/relationships/oleObject" Target="../embeddings/oleObject97.bin"/><Relationship Id="rId23" Type="http://schemas.openxmlformats.org/officeDocument/2006/relationships/image" Target="../media/image106.wmf"/><Relationship Id="rId22" Type="http://schemas.openxmlformats.org/officeDocument/2006/relationships/oleObject" Target="../embeddings/oleObject96.bin"/><Relationship Id="rId21" Type="http://schemas.openxmlformats.org/officeDocument/2006/relationships/oleObject" Target="../embeddings/oleObject95.bin"/><Relationship Id="rId20" Type="http://schemas.openxmlformats.org/officeDocument/2006/relationships/image" Target="../media/image71.png"/><Relationship Id="rId2" Type="http://schemas.openxmlformats.org/officeDocument/2006/relationships/image" Target="../media/image97.wmf"/><Relationship Id="rId19" Type="http://schemas.microsoft.com/office/2007/relationships/media" Target="../media/media6.m4a"/><Relationship Id="rId18" Type="http://schemas.openxmlformats.org/officeDocument/2006/relationships/audio" Target="../media/media6.m4a"/><Relationship Id="rId17" Type="http://schemas.openxmlformats.org/officeDocument/2006/relationships/oleObject" Target="../embeddings/oleObject94.bin"/><Relationship Id="rId16" Type="http://schemas.openxmlformats.org/officeDocument/2006/relationships/image" Target="../media/image105.emf"/><Relationship Id="rId15" Type="http://schemas.openxmlformats.org/officeDocument/2006/relationships/oleObject" Target="../embeddings/oleObject93.bin"/><Relationship Id="rId14" Type="http://schemas.openxmlformats.org/officeDocument/2006/relationships/image" Target="../media/image104.wmf"/><Relationship Id="rId13" Type="http://schemas.openxmlformats.org/officeDocument/2006/relationships/oleObject" Target="../embeddings/oleObject92.bin"/><Relationship Id="rId12" Type="http://schemas.openxmlformats.org/officeDocument/2006/relationships/image" Target="../media/image103.wmf"/><Relationship Id="rId11" Type="http://schemas.openxmlformats.org/officeDocument/2006/relationships/oleObject" Target="../embeddings/oleObject91.bin"/><Relationship Id="rId10" Type="http://schemas.openxmlformats.org/officeDocument/2006/relationships/image" Target="../media/image102.wmf"/><Relationship Id="rId1" Type="http://schemas.openxmlformats.org/officeDocument/2006/relationships/oleObject" Target="../embeddings/oleObject87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4.bin"/><Relationship Id="rId8" Type="http://schemas.openxmlformats.org/officeDocument/2006/relationships/image" Target="../media/image111.emf"/><Relationship Id="rId7" Type="http://schemas.openxmlformats.org/officeDocument/2006/relationships/oleObject" Target="../embeddings/oleObject103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101.bin"/><Relationship Id="rId2" Type="http://schemas.openxmlformats.org/officeDocument/2006/relationships/image" Target="../media/image108.emf"/><Relationship Id="rId19" Type="http://schemas.openxmlformats.org/officeDocument/2006/relationships/notesSlide" Target="../notesSlides/notesSlide12.xml"/><Relationship Id="rId18" Type="http://schemas.openxmlformats.org/officeDocument/2006/relationships/vmlDrawing" Target="../drawings/vmlDrawing14.vml"/><Relationship Id="rId17" Type="http://schemas.openxmlformats.org/officeDocument/2006/relationships/slideLayout" Target="../slideLayouts/slideLayout9.xml"/><Relationship Id="rId16" Type="http://schemas.openxmlformats.org/officeDocument/2006/relationships/image" Target="../media/image115.wmf"/><Relationship Id="rId15" Type="http://schemas.openxmlformats.org/officeDocument/2006/relationships/oleObject" Target="../embeddings/oleObject107.bin"/><Relationship Id="rId14" Type="http://schemas.openxmlformats.org/officeDocument/2006/relationships/image" Target="../media/image114.wmf"/><Relationship Id="rId13" Type="http://schemas.openxmlformats.org/officeDocument/2006/relationships/oleObject" Target="../embeddings/oleObject106.bin"/><Relationship Id="rId12" Type="http://schemas.openxmlformats.org/officeDocument/2006/relationships/image" Target="../media/image113.emf"/><Relationship Id="rId11" Type="http://schemas.openxmlformats.org/officeDocument/2006/relationships/oleObject" Target="../embeddings/oleObject105.bin"/><Relationship Id="rId10" Type="http://schemas.openxmlformats.org/officeDocument/2006/relationships/image" Target="../media/image112.emf"/><Relationship Id="rId1" Type="http://schemas.openxmlformats.org/officeDocument/2006/relationships/oleObject" Target="../embeddings/oleObject100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2.bin"/><Relationship Id="rId8" Type="http://schemas.openxmlformats.org/officeDocument/2006/relationships/image" Target="../media/image117.emf"/><Relationship Id="rId7" Type="http://schemas.openxmlformats.org/officeDocument/2006/relationships/oleObject" Target="../embeddings/oleObject111.bin"/><Relationship Id="rId6" Type="http://schemas.openxmlformats.org/officeDocument/2006/relationships/image" Target="../media/image112.e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11.emf"/><Relationship Id="rId3" Type="http://schemas.openxmlformats.org/officeDocument/2006/relationships/oleObject" Target="../embeddings/oleObject109.bin"/><Relationship Id="rId2" Type="http://schemas.openxmlformats.org/officeDocument/2006/relationships/image" Target="../media/image116.emf"/><Relationship Id="rId19" Type="http://schemas.openxmlformats.org/officeDocument/2006/relationships/notesSlide" Target="../notesSlides/notesSlide13.xml"/><Relationship Id="rId18" Type="http://schemas.openxmlformats.org/officeDocument/2006/relationships/vmlDrawing" Target="../drawings/vmlDrawing15.vml"/><Relationship Id="rId17" Type="http://schemas.openxmlformats.org/officeDocument/2006/relationships/slideLayout" Target="../slideLayouts/slideLayout9.xml"/><Relationship Id="rId16" Type="http://schemas.openxmlformats.org/officeDocument/2006/relationships/image" Target="../media/image121.emf"/><Relationship Id="rId15" Type="http://schemas.openxmlformats.org/officeDocument/2006/relationships/oleObject" Target="../embeddings/oleObject115.bin"/><Relationship Id="rId14" Type="http://schemas.openxmlformats.org/officeDocument/2006/relationships/image" Target="../media/image120.emf"/><Relationship Id="rId13" Type="http://schemas.openxmlformats.org/officeDocument/2006/relationships/oleObject" Target="../embeddings/oleObject114.bin"/><Relationship Id="rId12" Type="http://schemas.openxmlformats.org/officeDocument/2006/relationships/image" Target="../media/image119.emf"/><Relationship Id="rId11" Type="http://schemas.openxmlformats.org/officeDocument/2006/relationships/oleObject" Target="../embeddings/oleObject113.bin"/><Relationship Id="rId10" Type="http://schemas.openxmlformats.org/officeDocument/2006/relationships/image" Target="../media/image118.emf"/><Relationship Id="rId1" Type="http://schemas.openxmlformats.org/officeDocument/2006/relationships/oleObject" Target="../embeddings/oleObject108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customXml" Target="../ink/ink1.xml"/><Relationship Id="rId8" Type="http://schemas.openxmlformats.org/officeDocument/2006/relationships/image" Target="../media/image125.emf"/><Relationship Id="rId7" Type="http://schemas.openxmlformats.org/officeDocument/2006/relationships/oleObject" Target="../embeddings/oleObject119.bin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23.wmf"/><Relationship Id="rId3" Type="http://schemas.openxmlformats.org/officeDocument/2006/relationships/oleObject" Target="../embeddings/oleObject117.bin"/><Relationship Id="rId2" Type="http://schemas.openxmlformats.org/officeDocument/2006/relationships/image" Target="../media/image122.wmf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9.xml"/><Relationship Id="rId11" Type="http://schemas.openxmlformats.org/officeDocument/2006/relationships/tags" Target="../tags/tag18.xml"/><Relationship Id="rId10" Type="http://schemas.openxmlformats.org/officeDocument/2006/relationships/image" Target="../media/image126.png"/><Relationship Id="rId1" Type="http://schemas.openxmlformats.org/officeDocument/2006/relationships/oleObject" Target="../embeddings/oleObject11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4.bin"/><Relationship Id="rId8" Type="http://schemas.openxmlformats.org/officeDocument/2006/relationships/image" Target="../media/image130.emf"/><Relationship Id="rId7" Type="http://schemas.openxmlformats.org/officeDocument/2006/relationships/oleObject" Target="../embeddings/oleObject123.bin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28.w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127.wmf"/><Relationship Id="rId14" Type="http://schemas.openxmlformats.org/officeDocument/2006/relationships/vmlDrawing" Target="../drawings/vmlDrawing17.vml"/><Relationship Id="rId13" Type="http://schemas.openxmlformats.org/officeDocument/2006/relationships/slideLayout" Target="../slideLayouts/slideLayout9.xml"/><Relationship Id="rId12" Type="http://schemas.openxmlformats.org/officeDocument/2006/relationships/image" Target="../media/image132.png"/><Relationship Id="rId11" Type="http://schemas.openxmlformats.org/officeDocument/2006/relationships/customXml" Target="../ink/ink2.xml"/><Relationship Id="rId10" Type="http://schemas.openxmlformats.org/officeDocument/2006/relationships/image" Target="../media/image131.emf"/><Relationship Id="rId1" Type="http://schemas.openxmlformats.org/officeDocument/2006/relationships/oleObject" Target="../embeddings/oleObject120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8.v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136.emf"/><Relationship Id="rId6" Type="http://schemas.openxmlformats.org/officeDocument/2006/relationships/image" Target="../media/image135.e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34.emf"/><Relationship Id="rId3" Type="http://schemas.openxmlformats.org/officeDocument/2006/relationships/oleObject" Target="../embeddings/oleObject126.bin"/><Relationship Id="rId2" Type="http://schemas.openxmlformats.org/officeDocument/2006/relationships/image" Target="../media/image133.wmf"/><Relationship Id="rId1" Type="http://schemas.openxmlformats.org/officeDocument/2006/relationships/oleObject" Target="../embeddings/oleObject125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2.bin"/><Relationship Id="rId8" Type="http://schemas.openxmlformats.org/officeDocument/2006/relationships/image" Target="../media/image140.wmf"/><Relationship Id="rId7" Type="http://schemas.openxmlformats.org/officeDocument/2006/relationships/oleObject" Target="../embeddings/oleObject131.bin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38.wmf"/><Relationship Id="rId3" Type="http://schemas.openxmlformats.org/officeDocument/2006/relationships/oleObject" Target="../embeddings/oleObject129.bin"/><Relationship Id="rId2" Type="http://schemas.openxmlformats.org/officeDocument/2006/relationships/image" Target="../media/image137.wmf"/><Relationship Id="rId15" Type="http://schemas.openxmlformats.org/officeDocument/2006/relationships/notesSlide" Target="../notesSlides/notesSlide14.xml"/><Relationship Id="rId14" Type="http://schemas.openxmlformats.org/officeDocument/2006/relationships/vmlDrawing" Target="../drawings/vmlDrawing19.vml"/><Relationship Id="rId13" Type="http://schemas.openxmlformats.org/officeDocument/2006/relationships/slideLayout" Target="../slideLayouts/slideLayout10.xml"/><Relationship Id="rId12" Type="http://schemas.openxmlformats.org/officeDocument/2006/relationships/image" Target="../media/image142.emf"/><Relationship Id="rId11" Type="http://schemas.openxmlformats.org/officeDocument/2006/relationships/oleObject" Target="../embeddings/oleObject133.bin"/><Relationship Id="rId10" Type="http://schemas.openxmlformats.org/officeDocument/2006/relationships/image" Target="../media/image141.wmf"/><Relationship Id="rId1" Type="http://schemas.openxmlformats.org/officeDocument/2006/relationships/oleObject" Target="../embeddings/oleObject128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9.e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9.bin"/><Relationship Id="rId27" Type="http://schemas.openxmlformats.org/officeDocument/2006/relationships/notesSlide" Target="../notesSlides/notesSlide3.xml"/><Relationship Id="rId26" Type="http://schemas.openxmlformats.org/officeDocument/2006/relationships/vmlDrawing" Target="../drawings/vmlDrawing3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27.wmf"/><Relationship Id="rId23" Type="http://schemas.openxmlformats.org/officeDocument/2006/relationships/oleObject" Target="../embeddings/oleObject19.bin"/><Relationship Id="rId22" Type="http://schemas.openxmlformats.org/officeDocument/2006/relationships/image" Target="../media/image26.wmf"/><Relationship Id="rId21" Type="http://schemas.openxmlformats.org/officeDocument/2006/relationships/oleObject" Target="../embeddings/oleObject18.bin"/><Relationship Id="rId20" Type="http://schemas.openxmlformats.org/officeDocument/2006/relationships/image" Target="../media/image25.wmf"/><Relationship Id="rId2" Type="http://schemas.openxmlformats.org/officeDocument/2006/relationships/image" Target="../media/image16.emf"/><Relationship Id="rId19" Type="http://schemas.openxmlformats.org/officeDocument/2006/relationships/oleObject" Target="../embeddings/oleObject17.bin"/><Relationship Id="rId18" Type="http://schemas.openxmlformats.org/officeDocument/2006/relationships/image" Target="../media/image24.emf"/><Relationship Id="rId17" Type="http://schemas.openxmlformats.org/officeDocument/2006/relationships/oleObject" Target="../embeddings/oleObject16.bin"/><Relationship Id="rId16" Type="http://schemas.openxmlformats.org/officeDocument/2006/relationships/image" Target="../media/image23.emf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22.e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21.e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20.emf"/><Relationship Id="rId1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28.emf"/><Relationship Id="rId17" Type="http://schemas.openxmlformats.org/officeDocument/2006/relationships/notesSlide" Target="../notesSlides/notesSlide4.xml"/><Relationship Id="rId16" Type="http://schemas.openxmlformats.org/officeDocument/2006/relationships/vmlDrawing" Target="../drawings/vmlDrawing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4.wmf"/><Relationship Id="rId13" Type="http://schemas.openxmlformats.org/officeDocument/2006/relationships/oleObject" Target="../embeddings/oleObject26.bin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25.bin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20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8" Type="http://schemas.openxmlformats.org/officeDocument/2006/relationships/oleObject" Target="../embeddings/oleObject30.bin"/><Relationship Id="rId7" Type="http://schemas.openxmlformats.org/officeDocument/2006/relationships/image" Target="../media/image38.wmf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7.jpeg"/><Relationship Id="rId4" Type="http://schemas.openxmlformats.org/officeDocument/2006/relationships/image" Target="../media/image36.e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35.emf"/><Relationship Id="rId16" Type="http://schemas.openxmlformats.org/officeDocument/2006/relationships/notesSlide" Target="../notesSlides/notesSlide5.xml"/><Relationship Id="rId15" Type="http://schemas.openxmlformats.org/officeDocument/2006/relationships/vmlDrawing" Target="../drawings/vmlDrawing5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1.emf"/><Relationship Id="rId12" Type="http://schemas.openxmlformats.org/officeDocument/2006/relationships/oleObject" Target="../embeddings/oleObject32.bin"/><Relationship Id="rId11" Type="http://schemas.openxmlformats.org/officeDocument/2006/relationships/image" Target="../media/image40.wmf"/><Relationship Id="rId10" Type="http://schemas.openxmlformats.org/officeDocument/2006/relationships/oleObject" Target="../embeddings/oleObject31.bin"/><Relationship Id="rId1" Type="http://schemas.openxmlformats.org/officeDocument/2006/relationships/oleObject" Target="../embeddings/oleObject27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.bin"/><Relationship Id="rId8" Type="http://schemas.openxmlformats.org/officeDocument/2006/relationships/image" Target="../media/image45.e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34.bin"/><Relationship Id="rId23" Type="http://schemas.openxmlformats.org/officeDocument/2006/relationships/notesSlide" Target="../notesSlides/notesSlide7.xml"/><Relationship Id="rId22" Type="http://schemas.openxmlformats.org/officeDocument/2006/relationships/vmlDrawing" Target="../drawings/vmlDrawing6.vml"/><Relationship Id="rId21" Type="http://schemas.openxmlformats.org/officeDocument/2006/relationships/slideLayout" Target="../slideLayouts/slideLayout5.xml"/><Relationship Id="rId20" Type="http://schemas.openxmlformats.org/officeDocument/2006/relationships/image" Target="../media/image51.wmf"/><Relationship Id="rId2" Type="http://schemas.openxmlformats.org/officeDocument/2006/relationships/image" Target="../media/image42.emf"/><Relationship Id="rId19" Type="http://schemas.openxmlformats.org/officeDocument/2006/relationships/oleObject" Target="../embeddings/oleObject42.bin"/><Relationship Id="rId18" Type="http://schemas.openxmlformats.org/officeDocument/2006/relationships/image" Target="../media/image50.wmf"/><Relationship Id="rId17" Type="http://schemas.openxmlformats.org/officeDocument/2006/relationships/oleObject" Target="../embeddings/oleObject41.bin"/><Relationship Id="rId16" Type="http://schemas.openxmlformats.org/officeDocument/2006/relationships/image" Target="../media/image49.wmf"/><Relationship Id="rId15" Type="http://schemas.openxmlformats.org/officeDocument/2006/relationships/oleObject" Target="../embeddings/oleObject40.bin"/><Relationship Id="rId14" Type="http://schemas.openxmlformats.org/officeDocument/2006/relationships/image" Target="../media/image48.wmf"/><Relationship Id="rId13" Type="http://schemas.openxmlformats.org/officeDocument/2006/relationships/oleObject" Target="../embeddings/oleObject39.bin"/><Relationship Id="rId12" Type="http://schemas.openxmlformats.org/officeDocument/2006/relationships/image" Target="../media/image47.wmf"/><Relationship Id="rId11" Type="http://schemas.openxmlformats.org/officeDocument/2006/relationships/oleObject" Target="../embeddings/oleObject38.bin"/><Relationship Id="rId10" Type="http://schemas.openxmlformats.org/officeDocument/2006/relationships/image" Target="../media/image46.wmf"/><Relationship Id="rId1" Type="http://schemas.openxmlformats.org/officeDocument/2006/relationships/oleObject" Target="../embeddings/oleObject33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55.e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54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3.e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52.emf"/><Relationship Id="rId13" Type="http://schemas.openxmlformats.org/officeDocument/2006/relationships/notesSlide" Target="../notesSlides/notesSlide8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56.emf"/><Relationship Id="rId1" Type="http://schemas.openxmlformats.org/officeDocument/2006/relationships/oleObject" Target="../embeddings/oleObject4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18C1D8-966B-47FE-A431-C45618BC33A8}" type="slidenum">
              <a:rPr lang="en-US" altLang="zh-CN" sz="1400">
                <a:solidFill>
                  <a:srgbClr val="000000"/>
                </a:solidFill>
              </a:rPr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5123" name="文本框 4"/>
          <p:cNvSpPr txBox="1">
            <a:spLocks noChangeArrowheads="1"/>
          </p:cNvSpPr>
          <p:nvPr/>
        </p:nvSpPr>
        <p:spPr bwMode="auto">
          <a:xfrm>
            <a:off x="428784" y="555415"/>
            <a:ext cx="4671982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法拉第电磁感应定律</a:t>
            </a:r>
            <a:r>
              <a:rPr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ts val="1200"/>
              </a:spcBef>
              <a:buNone/>
            </a:pPr>
            <a:r>
              <a:rPr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放在变化磁通量中的线圈会产生电动势，感应电动势的大小：</a:t>
            </a:r>
            <a:endParaRPr lang="zh-CN" altLang="en-US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1179514" y="2132856"/>
          <a:ext cx="1160461" cy="678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84" name="Equation" r:id="rId1" imgW="673100" imgH="393700" progId="Equation.DSMT4">
                  <p:embed/>
                </p:oleObj>
              </mc:Choice>
              <mc:Fallback>
                <p:oleObj name="Equation" r:id="rId1" imgW="673100" imgH="393700" progId="Equation.DSMT4">
                  <p:embed/>
                  <p:pic>
                    <p:nvPicPr>
                      <p:cNvPr id="0" name="图片 903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4" y="2132856"/>
                        <a:ext cx="1160461" cy="6787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62014" y="3800475"/>
            <a:ext cx="3477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kumimoji="1" lang="zh-CN" altLang="en-US" sz="2000" b="1" u="wavyHeavy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定律并未规定磁通</a:t>
            </a:r>
            <a:r>
              <a:rPr kumimoji="1" lang="az-Cyrl-AZ" altLang="zh-CN" sz="2000" b="1" i="1" u="wavyHeavy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kumimoji="1" lang="zh-CN" altLang="en-US" sz="2000" b="1" u="wavyHeavy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的来源</a:t>
            </a:r>
            <a:r>
              <a:rPr kumimoji="1" lang="zh-CN" altLang="en-US" sz="20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kumimoji="1" lang="en-US" altLang="zh-CN" sz="2000" b="1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969001" y="2414590"/>
            <a:ext cx="11689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az-Cyrl-AZ" altLang="zh-CN" sz="1600" b="1" i="1">
                <a:solidFill>
                  <a:srgbClr val="003366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zh-CN" altLang="en-US" sz="1600" b="1">
                <a:solidFill>
                  <a:srgbClr val="003366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来自</a:t>
            </a:r>
            <a:r>
              <a:rPr lang="zh-CN" altLang="en-US" sz="1600" b="1">
                <a:solidFill>
                  <a:srgbClr val="003366"/>
                </a:solidFill>
                <a:cs typeface="Times New Roman" panose="02020603050405020304" pitchFamily="18" charset="0"/>
              </a:rPr>
              <a:t>磁铁</a:t>
            </a:r>
            <a:endParaRPr lang="zh-CN" altLang="en-US" sz="1600">
              <a:solidFill>
                <a:srgbClr val="000000"/>
              </a:solidFill>
            </a:endParaRP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981076" y="2852469"/>
          <a:ext cx="2600325" cy="706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85" name="Equation" r:id="rId3" imgW="1447800" imgH="393700" progId="Equation.DSMT4">
                  <p:embed/>
                </p:oleObj>
              </mc:Choice>
              <mc:Fallback>
                <p:oleObj name="Equation" r:id="rId3" imgW="1447800" imgH="393700" progId="Equation.DSMT4">
                  <p:embed/>
                  <p:pic>
                    <p:nvPicPr>
                      <p:cNvPr id="0" name="图片 903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6" y="2852469"/>
                        <a:ext cx="2600325" cy="7067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 bwMode="auto">
          <a:xfrm>
            <a:off x="1179514" y="4294187"/>
            <a:ext cx="2202847" cy="1738432"/>
            <a:chOff x="1361041" y="2970415"/>
            <a:chExt cx="2202244" cy="1739050"/>
          </a:xfrm>
        </p:grpSpPr>
        <p:sp>
          <p:nvSpPr>
            <p:cNvPr id="5137" name="矩形 10"/>
            <p:cNvSpPr>
              <a:spLocks noChangeArrowheads="1"/>
            </p:cNvSpPr>
            <p:nvPr/>
          </p:nvSpPr>
          <p:spPr bwMode="auto">
            <a:xfrm>
              <a:off x="1361041" y="4370791"/>
              <a:ext cx="2202244" cy="338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az-Cyrl-AZ" altLang="zh-CN" sz="1600" b="1" i="1">
                  <a:solidFill>
                    <a:srgbClr val="003366"/>
                  </a:solidFill>
                  <a:latin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</a:t>
              </a:r>
              <a:r>
                <a:rPr lang="zh-CN" altLang="en-US" sz="1600" b="1">
                  <a:solidFill>
                    <a:srgbClr val="003366"/>
                  </a:solidFill>
                  <a:latin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由</a:t>
              </a:r>
              <a:r>
                <a:rPr lang="zh-CN" altLang="en-US" sz="1600" b="1">
                  <a:solidFill>
                    <a:srgbClr val="003366"/>
                  </a:solidFill>
                  <a:cs typeface="Times New Roman" panose="02020603050405020304" pitchFamily="18" charset="0"/>
                </a:rPr>
                <a:t>线圈自身通电产生</a:t>
              </a:r>
              <a:endParaRPr lang="en-US" altLang="zh-CN" sz="1600" b="1">
                <a:solidFill>
                  <a:srgbClr val="003366"/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38" name="对象 11"/>
            <p:cNvGraphicFramePr>
              <a:graphicFrameLocks noChangeAspect="1"/>
            </p:cNvGraphicFramePr>
            <p:nvPr/>
          </p:nvGraphicFramePr>
          <p:xfrm>
            <a:off x="1502231" y="2970415"/>
            <a:ext cx="1805094" cy="13320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86" name="Visio" r:id="rId5" imgW="894080" imgH="661035" progId="Visio.Drawing.11">
                    <p:embed/>
                  </p:oleObj>
                </mc:Choice>
                <mc:Fallback>
                  <p:oleObj name="Visio" r:id="rId5" imgW="894080" imgH="661035" progId="Visio.Drawing.11">
                    <p:embed/>
                    <p:pic>
                      <p:nvPicPr>
                        <p:cNvPr id="0" name="图片 903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2231" y="2970415"/>
                          <a:ext cx="1805094" cy="13320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 bwMode="auto">
          <a:xfrm>
            <a:off x="4986340" y="4246563"/>
            <a:ext cx="2776538" cy="1754149"/>
            <a:chOff x="5166780" y="2924294"/>
            <a:chExt cx="2776786" cy="1753953"/>
          </a:xfrm>
        </p:grpSpPr>
        <p:sp>
          <p:nvSpPr>
            <p:cNvPr id="5135" name="矩形 13"/>
            <p:cNvSpPr>
              <a:spLocks noChangeArrowheads="1"/>
            </p:cNvSpPr>
            <p:nvPr/>
          </p:nvSpPr>
          <p:spPr bwMode="auto">
            <a:xfrm>
              <a:off x="5281216" y="4339731"/>
              <a:ext cx="2203044" cy="338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az-Cyrl-AZ" altLang="zh-CN" sz="1600" b="1" i="1">
                  <a:solidFill>
                    <a:srgbClr val="003366"/>
                  </a:solidFill>
                  <a:latin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</a:t>
              </a:r>
              <a:r>
                <a:rPr lang="zh-CN" altLang="en-US" sz="1600" b="1">
                  <a:solidFill>
                    <a:srgbClr val="003366"/>
                  </a:solidFill>
                  <a:latin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由另一</a:t>
              </a:r>
              <a:r>
                <a:rPr lang="zh-CN" altLang="en-US" sz="1600" b="1">
                  <a:solidFill>
                    <a:srgbClr val="003366"/>
                  </a:solidFill>
                  <a:cs typeface="Times New Roman" panose="02020603050405020304" pitchFamily="18" charset="0"/>
                </a:rPr>
                <a:t>通电线圈产生</a:t>
              </a:r>
              <a:endParaRPr lang="en-US" altLang="zh-CN" sz="1600" b="1">
                <a:solidFill>
                  <a:srgbClr val="003366"/>
                </a:solidFill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36" name="对象 14"/>
            <p:cNvGraphicFramePr>
              <a:graphicFrameLocks noChangeAspect="1"/>
            </p:cNvGraphicFramePr>
            <p:nvPr/>
          </p:nvGraphicFramePr>
          <p:xfrm>
            <a:off x="5166780" y="2924294"/>
            <a:ext cx="2776786" cy="1351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87" name="Visio" r:id="rId7" imgW="1369695" imgH="668020" progId="Visio.Drawing.11">
                    <p:embed/>
                  </p:oleObj>
                </mc:Choice>
                <mc:Fallback>
                  <p:oleObj name="Visio" r:id="rId7" imgW="1369695" imgH="668020" progId="Visio.Drawing.11">
                    <p:embed/>
                    <p:pic>
                      <p:nvPicPr>
                        <p:cNvPr id="0" name="图片 903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6780" y="2924294"/>
                          <a:ext cx="2776786" cy="1351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637214" y="6100765"/>
            <a:ext cx="19030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3366"/>
                </a:solidFill>
                <a:cs typeface="Times New Roman" panose="02020603050405020304" pitchFamily="18" charset="0"/>
              </a:rPr>
              <a:t>u</a:t>
            </a:r>
            <a:r>
              <a:rPr lang="zh-CN" altLang="en-US" sz="2400" b="1">
                <a:solidFill>
                  <a:srgbClr val="003366"/>
                </a:solidFill>
                <a:cs typeface="Times New Roman" panose="02020603050405020304" pitchFamily="18" charset="0"/>
              </a:rPr>
              <a:t>为</a:t>
            </a:r>
            <a:r>
              <a:rPr lang="zh-CN" altLang="en-US" sz="2400" b="1">
                <a:solidFill>
                  <a:srgbClr val="FF0000"/>
                </a:solidFill>
                <a:cs typeface="Times New Roman" panose="02020603050405020304" pitchFamily="18" charset="0"/>
              </a:rPr>
              <a:t>互感电压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062039" y="6100763"/>
            <a:ext cx="19827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400" b="1" i="1">
                <a:solidFill>
                  <a:srgbClr val="003366"/>
                </a:solidFill>
                <a:cs typeface="Times New Roman" panose="02020603050405020304" pitchFamily="18" charset="0"/>
              </a:rPr>
              <a:t>u</a:t>
            </a:r>
            <a:r>
              <a:rPr lang="zh-CN" altLang="en-US" sz="2400" b="1">
                <a:solidFill>
                  <a:srgbClr val="003366"/>
                </a:solidFill>
                <a:cs typeface="Times New Roman" panose="02020603050405020304" pitchFamily="18" charset="0"/>
              </a:rPr>
              <a:t>为</a:t>
            </a:r>
            <a:r>
              <a:rPr lang="zh-CN" altLang="en-US" sz="2400" b="1">
                <a:solidFill>
                  <a:srgbClr val="FF0000"/>
                </a:solidFill>
                <a:cs typeface="Times New Roman" panose="02020603050405020304" pitchFamily="18" charset="0"/>
              </a:rPr>
              <a:t>自感电压</a:t>
            </a:r>
            <a:endParaRPr lang="zh-CN" altLang="en-US" sz="2400">
              <a:solidFill>
                <a:srgbClr val="FF0000"/>
              </a:solidFill>
            </a:endParaRPr>
          </a:p>
        </p:txBody>
      </p:sp>
      <p:graphicFrame>
        <p:nvGraphicFramePr>
          <p:cNvPr id="5132" name="对象 17"/>
          <p:cNvGraphicFramePr>
            <a:graphicFrameLocks noChangeAspect="1"/>
          </p:cNvGraphicFramePr>
          <p:nvPr/>
        </p:nvGraphicFramePr>
        <p:xfrm>
          <a:off x="5472114" y="941388"/>
          <a:ext cx="2455863" cy="1238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88" name="Visio" r:id="rId9" imgW="1236345" imgH="582295" progId="Visio.Drawing.11">
                  <p:embed/>
                </p:oleObj>
              </mc:Choice>
              <mc:Fallback>
                <p:oleObj name="Visio" r:id="rId9" imgW="1236345" imgH="582295" progId="Visio.Drawing.11">
                  <p:embed/>
                  <p:pic>
                    <p:nvPicPr>
                      <p:cNvPr id="0" name="图片 903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114" y="941388"/>
                        <a:ext cx="2455863" cy="1238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6575425" y="2073275"/>
          <a:ext cx="871539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89" name="Visio" r:id="rId11" imgW="400685" imgH="167640" progId="Visio.Drawing.11">
                  <p:embed/>
                </p:oleObj>
              </mc:Choice>
              <mc:Fallback>
                <p:oleObj name="Visio" r:id="rId11" imgW="400685" imgH="167640" progId="Visio.Drawing.11">
                  <p:embed/>
                  <p:pic>
                    <p:nvPicPr>
                      <p:cNvPr id="0" name="图片 903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5425" y="2073275"/>
                        <a:ext cx="871539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339975" y="2228107"/>
            <a:ext cx="19704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磁链</a:t>
            </a:r>
            <a:r>
              <a:rPr lang="zh-CN" altLang="en-US" sz="2400" b="1" i="1">
                <a:solidFill>
                  <a:srgbClr val="003366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zh-CN" altLang="en-US" sz="1000" b="1" i="1">
                <a:solidFill>
                  <a:srgbClr val="003366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>
                <a:solidFill>
                  <a:srgbClr val="003366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b="1" i="1">
                <a:solidFill>
                  <a:srgbClr val="003366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az-Cyrl-AZ" altLang="zh-CN" sz="2400" b="1" i="1">
                <a:solidFill>
                  <a:srgbClr val="003366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zh-CN" altLang="en-US" sz="2400" b="1">
                <a:solidFill>
                  <a:srgbClr val="003366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endParaRPr lang="zh-CN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7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266" name="对象 218114"/>
          <p:cNvGraphicFramePr/>
          <p:nvPr/>
        </p:nvGraphicFramePr>
        <p:xfrm>
          <a:off x="4991100" y="4275138"/>
          <a:ext cx="1600200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" imgW="812800" imgH="393700" progId="Equation.3">
                  <p:embed/>
                </p:oleObj>
              </mc:Choice>
              <mc:Fallback>
                <p:oleObj name="" r:id="rId1" imgW="812800" imgH="3937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91100" y="4275138"/>
                        <a:ext cx="1600200" cy="773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对象 218115"/>
          <p:cNvGraphicFramePr/>
          <p:nvPr/>
        </p:nvGraphicFramePr>
        <p:xfrm>
          <a:off x="4895850" y="5689600"/>
          <a:ext cx="19431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3" imgW="901700" imgH="393700" progId="Equation.3">
                  <p:embed/>
                </p:oleObj>
              </mc:Choice>
              <mc:Fallback>
                <p:oleObj name="" r:id="rId3" imgW="901700" imgH="39370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5850" y="5689600"/>
                        <a:ext cx="1943100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对象 218174"/>
          <p:cNvGraphicFramePr/>
          <p:nvPr/>
        </p:nvGraphicFramePr>
        <p:xfrm>
          <a:off x="6927850" y="4462463"/>
          <a:ext cx="16256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5" imgW="826135" imgH="228600" progId="Equation.3">
                  <p:embed/>
                </p:oleObj>
              </mc:Choice>
              <mc:Fallback>
                <p:oleObj name="" r:id="rId5" imgW="826135" imgH="2286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27850" y="4462463"/>
                        <a:ext cx="1625600" cy="44926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595BA"/>
                          </a:gs>
                          <a:gs pos="50000">
                            <a:schemeClr val="hlink"/>
                          </a:gs>
                          <a:gs pos="100000">
                            <a:srgbClr val="9595BA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对象 218175"/>
          <p:cNvGraphicFramePr/>
          <p:nvPr/>
        </p:nvGraphicFramePr>
        <p:xfrm>
          <a:off x="7038975" y="5935663"/>
          <a:ext cx="180022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7" imgW="915035" imgH="228600" progId="Equation.3">
                  <p:embed/>
                </p:oleObj>
              </mc:Choice>
              <mc:Fallback>
                <p:oleObj name="" r:id="rId7" imgW="915035" imgH="22860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8975" y="5935663"/>
                        <a:ext cx="1800225" cy="44926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A8A8D2"/>
                          </a:gs>
                          <a:gs pos="50000">
                            <a:schemeClr val="hlink"/>
                          </a:gs>
                          <a:gs pos="100000">
                            <a:srgbClr val="A8A8D2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文本框 218183"/>
          <p:cNvSpPr txBox="1"/>
          <p:nvPr/>
        </p:nvSpPr>
        <p:spPr>
          <a:xfrm>
            <a:off x="228600" y="647700"/>
            <a:ext cx="8915400" cy="82994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在给出互感同名端的情况下，</a:t>
            </a:r>
            <a:r>
              <a:rPr lang="zh-CN" altLang="en-US" sz="2400" b="1" u="sng" dirty="0">
                <a:solidFill>
                  <a:srgbClr val="FF3300"/>
                </a:solidFill>
                <a:latin typeface="Times New Roman" panose="02020603050405020304" pitchFamily="18" charset="0"/>
              </a:rPr>
              <a:t>在同名端同时流入电流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时，</a:t>
            </a:r>
            <a:r>
              <a:rPr lang="zh-CN" altLang="en-US" sz="2400" b="1" u="sng" dirty="0">
                <a:solidFill>
                  <a:srgbClr val="FF3300"/>
                </a:solidFill>
                <a:latin typeface="Times New Roman" panose="02020603050405020304" pitchFamily="18" charset="0"/>
              </a:rPr>
              <a:t>互感电压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为：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1271" name="组合 218194"/>
          <p:cNvGrpSpPr/>
          <p:nvPr/>
        </p:nvGrpSpPr>
        <p:grpSpPr>
          <a:xfrm>
            <a:off x="266700" y="5314950"/>
            <a:ext cx="4340225" cy="1397000"/>
            <a:chOff x="264" y="3228"/>
            <a:chExt cx="2734" cy="880"/>
          </a:xfrm>
        </p:grpSpPr>
        <p:sp>
          <p:nvSpPr>
            <p:cNvPr id="11311" name="直接连接符 218146"/>
            <p:cNvSpPr/>
            <p:nvPr/>
          </p:nvSpPr>
          <p:spPr>
            <a:xfrm>
              <a:off x="1046" y="3756"/>
              <a:ext cx="39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12" name="直接连接符 218147"/>
            <p:cNvSpPr/>
            <p:nvPr/>
          </p:nvSpPr>
          <p:spPr>
            <a:xfrm>
              <a:off x="332" y="3756"/>
              <a:ext cx="33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13" name="直接连接符 218148"/>
            <p:cNvSpPr/>
            <p:nvPr/>
          </p:nvSpPr>
          <p:spPr>
            <a:xfrm>
              <a:off x="332" y="3852"/>
              <a:ext cx="2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stealth" w="sm" len="med"/>
            </a:ln>
          </p:spPr>
        </p:sp>
        <p:sp>
          <p:nvSpPr>
            <p:cNvPr id="11314" name="文本框 218149"/>
            <p:cNvSpPr txBox="1"/>
            <p:nvPr/>
          </p:nvSpPr>
          <p:spPr>
            <a:xfrm>
              <a:off x="380" y="3804"/>
              <a:ext cx="23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315" name="文本框 218150"/>
            <p:cNvSpPr txBox="1"/>
            <p:nvPr/>
          </p:nvSpPr>
          <p:spPr>
            <a:xfrm>
              <a:off x="428" y="351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16" name="文本框 218151"/>
            <p:cNvSpPr txBox="1"/>
            <p:nvPr/>
          </p:nvSpPr>
          <p:spPr>
            <a:xfrm>
              <a:off x="1916" y="3516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*</a:t>
              </a:r>
              <a:endPara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1317" name="组合 218153"/>
            <p:cNvGrpSpPr/>
            <p:nvPr/>
          </p:nvGrpSpPr>
          <p:grpSpPr>
            <a:xfrm>
              <a:off x="668" y="3708"/>
              <a:ext cx="379" cy="57"/>
              <a:chOff x="1200" y="1584"/>
              <a:chExt cx="379" cy="45"/>
            </a:xfrm>
          </p:grpSpPr>
          <p:sp>
            <p:nvSpPr>
              <p:cNvPr id="11334" name="任意多边形 218154"/>
              <p:cNvSpPr/>
              <p:nvPr/>
            </p:nvSpPr>
            <p:spPr>
              <a:xfrm rot="5400000" flipH="1" flipV="1">
                <a:off x="1222" y="1560"/>
                <a:ext cx="45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2723" h="43200" fill="none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</a:path>
                  <a:path w="22723" h="43200" stroke="0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  <a:lnTo>
                      <a:pt x="1123" y="21600"/>
                    </a:lnTo>
                    <a:lnTo>
                      <a:pt x="1123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335" name="任意多边形 218155"/>
              <p:cNvSpPr/>
              <p:nvPr/>
            </p:nvSpPr>
            <p:spPr>
              <a:xfrm rot="5400000" flipH="1" flipV="1">
                <a:off x="1318" y="1560"/>
                <a:ext cx="45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2723" h="43200" fill="none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</a:path>
                  <a:path w="22723" h="43200" stroke="0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  <a:lnTo>
                      <a:pt x="1123" y="21600"/>
                    </a:lnTo>
                    <a:lnTo>
                      <a:pt x="1123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336" name="任意多边形 218156"/>
              <p:cNvSpPr/>
              <p:nvPr/>
            </p:nvSpPr>
            <p:spPr>
              <a:xfrm rot="5400000" flipH="1" flipV="1">
                <a:off x="1414" y="1560"/>
                <a:ext cx="45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2723" h="43200" fill="none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</a:path>
                  <a:path w="22723" h="43200" stroke="0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  <a:lnTo>
                      <a:pt x="1123" y="21600"/>
                    </a:lnTo>
                    <a:lnTo>
                      <a:pt x="1123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337" name="任意多边形 218157"/>
              <p:cNvSpPr/>
              <p:nvPr/>
            </p:nvSpPr>
            <p:spPr>
              <a:xfrm rot="5400000" flipH="1" flipV="1">
                <a:off x="1510" y="1560"/>
                <a:ext cx="45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2723" h="43200" fill="none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</a:path>
                  <a:path w="22723" h="43200" stroke="0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  <a:lnTo>
                      <a:pt x="1123" y="21600"/>
                    </a:lnTo>
                    <a:lnTo>
                      <a:pt x="1123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318" name="椭圆 218158"/>
            <p:cNvSpPr/>
            <p:nvPr/>
          </p:nvSpPr>
          <p:spPr>
            <a:xfrm>
              <a:off x="264" y="3708"/>
              <a:ext cx="68" cy="6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319" name="椭圆 218159"/>
            <p:cNvSpPr/>
            <p:nvPr/>
          </p:nvSpPr>
          <p:spPr>
            <a:xfrm>
              <a:off x="1436" y="3708"/>
              <a:ext cx="68" cy="6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320" name="直接连接符 218160"/>
            <p:cNvSpPr/>
            <p:nvPr/>
          </p:nvSpPr>
          <p:spPr>
            <a:xfrm>
              <a:off x="2540" y="3756"/>
              <a:ext cx="39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21" name="直接连接符 218161"/>
            <p:cNvSpPr/>
            <p:nvPr/>
          </p:nvSpPr>
          <p:spPr>
            <a:xfrm>
              <a:off x="1826" y="3756"/>
              <a:ext cx="33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1322" name="组合 218162"/>
            <p:cNvGrpSpPr/>
            <p:nvPr/>
          </p:nvGrpSpPr>
          <p:grpSpPr>
            <a:xfrm>
              <a:off x="2162" y="3708"/>
              <a:ext cx="379" cy="57"/>
              <a:chOff x="1200" y="1584"/>
              <a:chExt cx="379" cy="45"/>
            </a:xfrm>
          </p:grpSpPr>
          <p:sp>
            <p:nvSpPr>
              <p:cNvPr id="11330" name="任意多边形 218163"/>
              <p:cNvSpPr/>
              <p:nvPr/>
            </p:nvSpPr>
            <p:spPr>
              <a:xfrm rot="5400000" flipH="1" flipV="1">
                <a:off x="1222" y="1560"/>
                <a:ext cx="45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2723" h="43200" fill="none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</a:path>
                  <a:path w="22723" h="43200" stroke="0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  <a:lnTo>
                      <a:pt x="1123" y="21600"/>
                    </a:lnTo>
                    <a:lnTo>
                      <a:pt x="1123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331" name="任意多边形 218164"/>
              <p:cNvSpPr/>
              <p:nvPr/>
            </p:nvSpPr>
            <p:spPr>
              <a:xfrm rot="5400000" flipH="1" flipV="1">
                <a:off x="1318" y="1560"/>
                <a:ext cx="45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2723" h="43200" fill="none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</a:path>
                  <a:path w="22723" h="43200" stroke="0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  <a:lnTo>
                      <a:pt x="1123" y="21600"/>
                    </a:lnTo>
                    <a:lnTo>
                      <a:pt x="1123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332" name="任意多边形 218165"/>
              <p:cNvSpPr/>
              <p:nvPr/>
            </p:nvSpPr>
            <p:spPr>
              <a:xfrm rot="5400000" flipH="1" flipV="1">
                <a:off x="1414" y="1560"/>
                <a:ext cx="45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2723" h="43200" fill="none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</a:path>
                  <a:path w="22723" h="43200" stroke="0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  <a:lnTo>
                      <a:pt x="1123" y="21600"/>
                    </a:lnTo>
                    <a:lnTo>
                      <a:pt x="1123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333" name="任意多边形 218166"/>
              <p:cNvSpPr/>
              <p:nvPr/>
            </p:nvSpPr>
            <p:spPr>
              <a:xfrm rot="5400000" flipH="1" flipV="1">
                <a:off x="1510" y="1560"/>
                <a:ext cx="45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2723" h="43200" fill="none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</a:path>
                  <a:path w="22723" h="43200" stroke="0">
                    <a:moveTo>
                      <a:pt x="1123" y="0"/>
                    </a:moveTo>
                    <a:cubicBezTo>
                      <a:pt x="13052" y="0"/>
                      <a:pt x="22723" y="9671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5" y="43200"/>
                      <a:pt x="368" y="43190"/>
                      <a:pt x="-1" y="43171"/>
                    </a:cubicBezTo>
                    <a:lnTo>
                      <a:pt x="1123" y="21600"/>
                    </a:lnTo>
                    <a:lnTo>
                      <a:pt x="1123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1323" name="椭圆 218167"/>
            <p:cNvSpPr/>
            <p:nvPr/>
          </p:nvSpPr>
          <p:spPr>
            <a:xfrm>
              <a:off x="1758" y="3708"/>
              <a:ext cx="68" cy="6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324" name="椭圆 218168"/>
            <p:cNvSpPr/>
            <p:nvPr/>
          </p:nvSpPr>
          <p:spPr>
            <a:xfrm>
              <a:off x="2930" y="3708"/>
              <a:ext cx="68" cy="68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1325" name="任意多边形 218169"/>
            <p:cNvSpPr/>
            <p:nvPr/>
          </p:nvSpPr>
          <p:spPr>
            <a:xfrm>
              <a:off x="1388" y="3372"/>
              <a:ext cx="592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3"/>
                </a:cxn>
                <a:cxn ang="0">
                  <a:pos x="0" y="0"/>
                </a:cxn>
                <a:cxn ang="0">
                  <a:pos x="17" y="3"/>
                </a:cxn>
                <a:cxn ang="0">
                  <a:pos x="0" y="4"/>
                </a:cxn>
              </a:cxnLst>
              <a:pathLst>
                <a:path w="20759" h="21600" fill="none">
                  <a:moveTo>
                    <a:pt x="0" y="0"/>
                  </a:moveTo>
                  <a:cubicBezTo>
                    <a:pt x="9856" y="0"/>
                    <a:pt x="18170" y="6601"/>
                    <a:pt x="20761" y="15619"/>
                  </a:cubicBezTo>
                </a:path>
                <a:path w="20759" h="21600" stroke="0">
                  <a:moveTo>
                    <a:pt x="0" y="0"/>
                  </a:moveTo>
                  <a:cubicBezTo>
                    <a:pt x="9856" y="0"/>
                    <a:pt x="18170" y="6601"/>
                    <a:pt x="20761" y="15619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stealth" w="sm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26" name="任意多边形 218170"/>
            <p:cNvSpPr/>
            <p:nvPr/>
          </p:nvSpPr>
          <p:spPr>
            <a:xfrm flipH="1">
              <a:off x="620" y="3372"/>
              <a:ext cx="544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3"/>
                </a:cxn>
                <a:cxn ang="0">
                  <a:pos x="0" y="0"/>
                </a:cxn>
                <a:cxn ang="0">
                  <a:pos x="14" y="3"/>
                </a:cxn>
                <a:cxn ang="0">
                  <a:pos x="0" y="4"/>
                </a:cxn>
              </a:cxnLst>
              <a:pathLst>
                <a:path w="20759" h="21600" fill="none">
                  <a:moveTo>
                    <a:pt x="0" y="0"/>
                  </a:moveTo>
                  <a:cubicBezTo>
                    <a:pt x="9856" y="0"/>
                    <a:pt x="18170" y="6601"/>
                    <a:pt x="20761" y="15619"/>
                  </a:cubicBezTo>
                </a:path>
                <a:path w="20759" h="21600" stroke="0">
                  <a:moveTo>
                    <a:pt x="0" y="0"/>
                  </a:moveTo>
                  <a:cubicBezTo>
                    <a:pt x="9856" y="0"/>
                    <a:pt x="18170" y="6601"/>
                    <a:pt x="20761" y="15619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stealth" w="sm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27" name="文本框 218173"/>
            <p:cNvSpPr txBox="1"/>
            <p:nvPr/>
          </p:nvSpPr>
          <p:spPr>
            <a:xfrm>
              <a:off x="1148" y="3228"/>
              <a:ext cx="288" cy="288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M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328" name="直接连接符 218182"/>
            <p:cNvSpPr/>
            <p:nvPr/>
          </p:nvSpPr>
          <p:spPr>
            <a:xfrm rot="10800000">
              <a:off x="1888" y="3856"/>
              <a:ext cx="360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329" name="矩形 218185"/>
            <p:cNvSpPr/>
            <p:nvPr/>
          </p:nvSpPr>
          <p:spPr>
            <a:xfrm>
              <a:off x="2392" y="3820"/>
              <a:ext cx="233" cy="28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</a:rPr>
                <a:t>2</a:t>
              </a:r>
              <a:endParaRPr lang="en-US" altLang="zh-CN" b="1" baseline="-25000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1272" name="对象 218190"/>
          <p:cNvGraphicFramePr/>
          <p:nvPr/>
        </p:nvGraphicFramePr>
        <p:xfrm>
          <a:off x="2789238" y="1525588"/>
          <a:ext cx="1941512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9" imgW="850265" imgH="406400" progId="Equation.3">
                  <p:embed/>
                </p:oleObj>
              </mc:Choice>
              <mc:Fallback>
                <p:oleObj name="" r:id="rId9" imgW="850265" imgH="406400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9238" y="1525588"/>
                        <a:ext cx="1941512" cy="79851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C274C2"/>
                          </a:gs>
                          <a:gs pos="50000">
                            <a:srgbClr val="FF99FF"/>
                          </a:gs>
                          <a:gs pos="100000">
                            <a:srgbClr val="C274C2"/>
                          </a:gs>
                        </a:gsLst>
                        <a:lin ang="5400000" scaled="1"/>
                        <a:tileRect/>
                      </a:gradFill>
                      <a:ln w="9525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文本框 218191"/>
          <p:cNvSpPr txBox="1"/>
          <p:nvPr/>
        </p:nvSpPr>
        <p:spPr>
          <a:xfrm>
            <a:off x="742950" y="2400300"/>
            <a:ext cx="1828800" cy="4603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否则为：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274" name="对象 218192"/>
          <p:cNvGraphicFramePr/>
          <p:nvPr/>
        </p:nvGraphicFramePr>
        <p:xfrm>
          <a:off x="2748915" y="2864803"/>
          <a:ext cx="202247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1" imgW="939165" imgH="406400" progId="Equation.3">
                  <p:embed/>
                </p:oleObj>
              </mc:Choice>
              <mc:Fallback>
                <p:oleObj name="" r:id="rId11" imgW="939165" imgH="40640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48915" y="2864803"/>
                        <a:ext cx="2022475" cy="79851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CA79CA"/>
                          </a:gs>
                          <a:gs pos="50000">
                            <a:srgbClr val="FF99FF"/>
                          </a:gs>
                          <a:gs pos="100000">
                            <a:srgbClr val="CA79CA"/>
                          </a:gs>
                        </a:gsLst>
                        <a:lin ang="5400000" scaled="1"/>
                        <a:tileRect/>
                      </a:gradFill>
                      <a:ln w="9525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5" name="组合 218195"/>
          <p:cNvGrpSpPr/>
          <p:nvPr/>
        </p:nvGrpSpPr>
        <p:grpSpPr>
          <a:xfrm>
            <a:off x="0" y="3663315"/>
            <a:ext cx="4670425" cy="1657350"/>
            <a:chOff x="0" y="2172"/>
            <a:chExt cx="2942" cy="1044"/>
          </a:xfrm>
        </p:grpSpPr>
        <p:grpSp>
          <p:nvGrpSpPr>
            <p:cNvPr id="11279" name="组合 218116"/>
            <p:cNvGrpSpPr/>
            <p:nvPr/>
          </p:nvGrpSpPr>
          <p:grpSpPr>
            <a:xfrm>
              <a:off x="208" y="2316"/>
              <a:ext cx="2734" cy="864"/>
              <a:chOff x="604" y="1296"/>
              <a:chExt cx="2734" cy="864"/>
            </a:xfrm>
          </p:grpSpPr>
          <p:sp>
            <p:nvSpPr>
              <p:cNvPr id="11283" name="直接连接符 218117"/>
              <p:cNvSpPr/>
              <p:nvPr/>
            </p:nvSpPr>
            <p:spPr>
              <a:xfrm>
                <a:off x="1386" y="1824"/>
                <a:ext cx="39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284" name="直接连接符 218118"/>
              <p:cNvSpPr/>
              <p:nvPr/>
            </p:nvSpPr>
            <p:spPr>
              <a:xfrm>
                <a:off x="672" y="1824"/>
                <a:ext cx="33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285" name="直接连接符 218119"/>
              <p:cNvSpPr/>
              <p:nvPr/>
            </p:nvSpPr>
            <p:spPr>
              <a:xfrm>
                <a:off x="672" y="1920"/>
                <a:ext cx="28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stealth" w="sm" len="med"/>
              </a:ln>
            </p:spPr>
          </p:sp>
          <p:sp>
            <p:nvSpPr>
              <p:cNvPr id="11286" name="文本框 218120"/>
              <p:cNvSpPr txBox="1"/>
              <p:nvPr/>
            </p:nvSpPr>
            <p:spPr>
              <a:xfrm>
                <a:off x="720" y="1872"/>
                <a:ext cx="23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b="1" i="1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b="1" baseline="-25000" dirty="0">
                    <a:latin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87" name="文本框 218121"/>
              <p:cNvSpPr txBox="1"/>
              <p:nvPr/>
            </p:nvSpPr>
            <p:spPr>
              <a:xfrm>
                <a:off x="768" y="1584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*</a:t>
                </a:r>
                <a:endParaRPr lang="en-US" altLang="zh-CN" b="1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88" name="文本框 218122"/>
              <p:cNvSpPr txBox="1"/>
              <p:nvPr/>
            </p:nvSpPr>
            <p:spPr>
              <a:xfrm>
                <a:off x="2256" y="1584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en-US" altLang="zh-CN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*</a:t>
                </a:r>
                <a:endParaRPr lang="en-US" altLang="zh-CN" b="1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89" name="文本框 218123"/>
              <p:cNvSpPr txBox="1"/>
              <p:nvPr/>
            </p:nvSpPr>
            <p:spPr>
              <a:xfrm>
                <a:off x="2592" y="1811"/>
                <a:ext cx="116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290" name="组合 218124"/>
              <p:cNvGrpSpPr/>
              <p:nvPr/>
            </p:nvGrpSpPr>
            <p:grpSpPr>
              <a:xfrm>
                <a:off x="1008" y="1776"/>
                <a:ext cx="379" cy="57"/>
                <a:chOff x="1200" y="1584"/>
                <a:chExt cx="379" cy="45"/>
              </a:xfrm>
            </p:grpSpPr>
            <p:sp>
              <p:nvSpPr>
                <p:cNvPr id="11307" name="任意多边形 218125"/>
                <p:cNvSpPr/>
                <p:nvPr/>
              </p:nvSpPr>
              <p:spPr>
                <a:xfrm rot="5400000" flipH="1" flipV="1">
                  <a:off x="1222" y="1560"/>
                  <a:ext cx="45" cy="9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pathLst>
                    <a:path w="22723" h="43200" fill="none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</a:path>
                    <a:path w="22723" h="43200" stroke="0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  <a:lnTo>
                        <a:pt x="1123" y="21600"/>
                      </a:lnTo>
                      <a:lnTo>
                        <a:pt x="1123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8" name="任意多边形 218126"/>
                <p:cNvSpPr/>
                <p:nvPr/>
              </p:nvSpPr>
              <p:spPr>
                <a:xfrm rot="5400000" flipH="1" flipV="1">
                  <a:off x="1318" y="1560"/>
                  <a:ext cx="45" cy="9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pathLst>
                    <a:path w="22723" h="43200" fill="none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</a:path>
                    <a:path w="22723" h="43200" stroke="0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  <a:lnTo>
                        <a:pt x="1123" y="21600"/>
                      </a:lnTo>
                      <a:lnTo>
                        <a:pt x="1123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9" name="任意多边形 218127"/>
                <p:cNvSpPr/>
                <p:nvPr/>
              </p:nvSpPr>
              <p:spPr>
                <a:xfrm rot="5400000" flipH="1" flipV="1">
                  <a:off x="1414" y="1560"/>
                  <a:ext cx="45" cy="9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pathLst>
                    <a:path w="22723" h="43200" fill="none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</a:path>
                    <a:path w="22723" h="43200" stroke="0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  <a:lnTo>
                        <a:pt x="1123" y="21600"/>
                      </a:lnTo>
                      <a:lnTo>
                        <a:pt x="1123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10" name="任意多边形 218128"/>
                <p:cNvSpPr/>
                <p:nvPr/>
              </p:nvSpPr>
              <p:spPr>
                <a:xfrm rot="5400000" flipH="1" flipV="1">
                  <a:off x="1510" y="1560"/>
                  <a:ext cx="45" cy="9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pathLst>
                    <a:path w="22723" h="43200" fill="none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</a:path>
                    <a:path w="22723" h="43200" stroke="0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  <a:lnTo>
                        <a:pt x="1123" y="21600"/>
                      </a:lnTo>
                      <a:lnTo>
                        <a:pt x="1123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1291" name="椭圆 218129"/>
              <p:cNvSpPr/>
              <p:nvPr/>
            </p:nvSpPr>
            <p:spPr>
              <a:xfrm>
                <a:off x="604" y="1776"/>
                <a:ext cx="68" cy="68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92" name="椭圆 218130"/>
              <p:cNvSpPr/>
              <p:nvPr/>
            </p:nvSpPr>
            <p:spPr>
              <a:xfrm>
                <a:off x="1776" y="1776"/>
                <a:ext cx="68" cy="68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93" name="直接连接符 218131"/>
              <p:cNvSpPr/>
              <p:nvPr/>
            </p:nvSpPr>
            <p:spPr>
              <a:xfrm>
                <a:off x="2880" y="1824"/>
                <a:ext cx="39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294" name="直接连接符 218132"/>
              <p:cNvSpPr/>
              <p:nvPr/>
            </p:nvSpPr>
            <p:spPr>
              <a:xfrm>
                <a:off x="2166" y="1824"/>
                <a:ext cx="33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11295" name="组合 218133"/>
              <p:cNvGrpSpPr/>
              <p:nvPr/>
            </p:nvGrpSpPr>
            <p:grpSpPr>
              <a:xfrm>
                <a:off x="2502" y="1776"/>
                <a:ext cx="379" cy="57"/>
                <a:chOff x="1200" y="1584"/>
                <a:chExt cx="379" cy="45"/>
              </a:xfrm>
            </p:grpSpPr>
            <p:sp>
              <p:nvSpPr>
                <p:cNvPr id="11303" name="任意多边形 218134"/>
                <p:cNvSpPr/>
                <p:nvPr/>
              </p:nvSpPr>
              <p:spPr>
                <a:xfrm rot="5400000" flipH="1" flipV="1">
                  <a:off x="1222" y="1560"/>
                  <a:ext cx="45" cy="9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pathLst>
                    <a:path w="22723" h="43200" fill="none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</a:path>
                    <a:path w="22723" h="43200" stroke="0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  <a:lnTo>
                        <a:pt x="1123" y="21600"/>
                      </a:lnTo>
                      <a:lnTo>
                        <a:pt x="1123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FF33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4" name="任意多边形 218135"/>
                <p:cNvSpPr/>
                <p:nvPr/>
              </p:nvSpPr>
              <p:spPr>
                <a:xfrm rot="5400000" flipH="1" flipV="1">
                  <a:off x="1318" y="1560"/>
                  <a:ext cx="45" cy="9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pathLst>
                    <a:path w="22723" h="43200" fill="none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</a:path>
                    <a:path w="22723" h="43200" stroke="0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  <a:lnTo>
                        <a:pt x="1123" y="21600"/>
                      </a:lnTo>
                      <a:lnTo>
                        <a:pt x="1123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FF33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5" name="任意多边形 218136"/>
                <p:cNvSpPr/>
                <p:nvPr/>
              </p:nvSpPr>
              <p:spPr>
                <a:xfrm rot="5400000" flipH="1" flipV="1">
                  <a:off x="1414" y="1560"/>
                  <a:ext cx="45" cy="9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pathLst>
                    <a:path w="22723" h="43200" fill="none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</a:path>
                    <a:path w="22723" h="43200" stroke="0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  <a:lnTo>
                        <a:pt x="1123" y="21600"/>
                      </a:lnTo>
                      <a:lnTo>
                        <a:pt x="1123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FF33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1306" name="任意多边形 218137"/>
                <p:cNvSpPr/>
                <p:nvPr/>
              </p:nvSpPr>
              <p:spPr>
                <a:xfrm rot="5400000" flipH="1" flipV="1">
                  <a:off x="1510" y="1560"/>
                  <a:ext cx="45" cy="9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pathLst>
                    <a:path w="22723" h="43200" fill="none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</a:path>
                    <a:path w="22723" h="43200" stroke="0">
                      <a:moveTo>
                        <a:pt x="1123" y="0"/>
                      </a:moveTo>
                      <a:cubicBezTo>
                        <a:pt x="13052" y="0"/>
                        <a:pt x="22723" y="9671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5" y="43200"/>
                        <a:pt x="368" y="43190"/>
                        <a:pt x="-1" y="43171"/>
                      </a:cubicBezTo>
                      <a:lnTo>
                        <a:pt x="1123" y="21600"/>
                      </a:lnTo>
                      <a:lnTo>
                        <a:pt x="1123" y="0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FF33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11296" name="椭圆 218138"/>
              <p:cNvSpPr/>
              <p:nvPr/>
            </p:nvSpPr>
            <p:spPr>
              <a:xfrm>
                <a:off x="2098" y="1776"/>
                <a:ext cx="68" cy="68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97" name="椭圆 218139"/>
              <p:cNvSpPr/>
              <p:nvPr/>
            </p:nvSpPr>
            <p:spPr>
              <a:xfrm>
                <a:off x="3270" y="1776"/>
                <a:ext cx="68" cy="68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pPr eaLnBrk="1" hangingPunct="1"/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98" name="任意多边形 218140"/>
              <p:cNvSpPr/>
              <p:nvPr/>
            </p:nvSpPr>
            <p:spPr>
              <a:xfrm>
                <a:off x="1728" y="1440"/>
                <a:ext cx="592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3"/>
                  </a:cxn>
                  <a:cxn ang="0">
                    <a:pos x="0" y="0"/>
                  </a:cxn>
                  <a:cxn ang="0">
                    <a:pos x="17" y="3"/>
                  </a:cxn>
                  <a:cxn ang="0">
                    <a:pos x="0" y="4"/>
                  </a:cxn>
                </a:cxnLst>
                <a:pathLst>
                  <a:path w="20759" h="21600" fill="none">
                    <a:moveTo>
                      <a:pt x="0" y="0"/>
                    </a:moveTo>
                    <a:cubicBezTo>
                      <a:pt x="9856" y="0"/>
                      <a:pt x="18170" y="6601"/>
                      <a:pt x="20761" y="15619"/>
                    </a:cubicBezTo>
                  </a:path>
                  <a:path w="20759" h="21600" stroke="0">
                    <a:moveTo>
                      <a:pt x="0" y="0"/>
                    </a:moveTo>
                    <a:cubicBezTo>
                      <a:pt x="9856" y="0"/>
                      <a:pt x="18170" y="6601"/>
                      <a:pt x="20761" y="15619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stealth" w="sm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299" name="任意多边形 218141"/>
              <p:cNvSpPr/>
              <p:nvPr/>
            </p:nvSpPr>
            <p:spPr>
              <a:xfrm flipH="1">
                <a:off x="960" y="1440"/>
                <a:ext cx="544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"/>
                  </a:cxn>
                  <a:cxn ang="0">
                    <a:pos x="0" y="0"/>
                  </a:cxn>
                  <a:cxn ang="0">
                    <a:pos x="14" y="3"/>
                  </a:cxn>
                  <a:cxn ang="0">
                    <a:pos x="0" y="4"/>
                  </a:cxn>
                </a:cxnLst>
                <a:pathLst>
                  <a:path w="20759" h="21600" fill="none">
                    <a:moveTo>
                      <a:pt x="0" y="0"/>
                    </a:moveTo>
                    <a:cubicBezTo>
                      <a:pt x="9856" y="0"/>
                      <a:pt x="18170" y="6601"/>
                      <a:pt x="20761" y="15619"/>
                    </a:cubicBezTo>
                  </a:path>
                  <a:path w="20759" h="21600" stroke="0">
                    <a:moveTo>
                      <a:pt x="0" y="0"/>
                    </a:moveTo>
                    <a:cubicBezTo>
                      <a:pt x="9856" y="0"/>
                      <a:pt x="18170" y="6601"/>
                      <a:pt x="20761" y="15619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stealth" w="sm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300" name="文本框 218142"/>
              <p:cNvSpPr txBox="1"/>
              <p:nvPr/>
            </p:nvSpPr>
            <p:spPr>
              <a:xfrm>
                <a:off x="2208" y="1872"/>
                <a:ext cx="336" cy="28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>
                <a:spAutoFit/>
              </a:bodyPr>
              <a:p>
                <a:pPr eaLnBrk="1" hangingPunct="1">
                  <a:spcBef>
                    <a:spcPct val="50000"/>
                  </a:spcBef>
                </a:pP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01" name="文本框 218143"/>
              <p:cNvSpPr txBox="1"/>
              <p:nvPr/>
            </p:nvSpPr>
            <p:spPr>
              <a:xfrm>
                <a:off x="3024" y="1872"/>
                <a:ext cx="240" cy="28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>
                <a:spAutoFit/>
              </a:bodyPr>
              <a:p>
                <a:pPr eaLnBrk="1" hangingPunct="1">
                  <a:spcBef>
                    <a:spcPct val="50000"/>
                  </a:spcBef>
                </a:pPr>
                <a:endParaRPr lang="zh-CN" altLang="en-US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02" name="文本框 218144"/>
              <p:cNvSpPr txBox="1"/>
              <p:nvPr/>
            </p:nvSpPr>
            <p:spPr>
              <a:xfrm>
                <a:off x="1488" y="1296"/>
                <a:ext cx="288" cy="28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>
                <a:spAutoFit/>
              </a:bodyPr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 i="1" dirty="0">
                    <a:latin typeface="Times New Roman" panose="02020603050405020304" pitchFamily="18" charset="0"/>
                  </a:rPr>
                  <a:t>M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280" name="直接连接符 218181"/>
            <p:cNvSpPr/>
            <p:nvPr/>
          </p:nvSpPr>
          <p:spPr>
            <a:xfrm>
              <a:off x="1776" y="2916"/>
              <a:ext cx="360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281" name="矩形 218184"/>
            <p:cNvSpPr/>
            <p:nvPr/>
          </p:nvSpPr>
          <p:spPr>
            <a:xfrm>
              <a:off x="2292" y="2928"/>
              <a:ext cx="233" cy="28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</a:rPr>
                <a:t>2</a:t>
              </a:r>
              <a:endParaRPr lang="en-US" altLang="zh-CN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11282" name="文本框 218193"/>
            <p:cNvSpPr txBox="1"/>
            <p:nvPr/>
          </p:nvSpPr>
          <p:spPr>
            <a:xfrm>
              <a:off x="0" y="2172"/>
              <a:ext cx="360" cy="288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例</a:t>
              </a:r>
              <a:endPara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276" name="文本框 218196"/>
          <p:cNvSpPr txBox="1"/>
          <p:nvPr/>
        </p:nvSpPr>
        <p:spPr>
          <a:xfrm>
            <a:off x="0" y="57150"/>
            <a:ext cx="6305550" cy="4603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、由同名端及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参考方向确定互感电压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277" name="对象 218197"/>
          <p:cNvGraphicFramePr/>
          <p:nvPr/>
        </p:nvGraphicFramePr>
        <p:xfrm>
          <a:off x="5481638" y="1643063"/>
          <a:ext cx="20574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3" imgW="901065" imgH="254000" progId="Equation.DSMT4">
                  <p:embed/>
                </p:oleObj>
              </mc:Choice>
              <mc:Fallback>
                <p:oleObj name="" r:id="rId13" imgW="901065" imgH="254000" progId="Equation.DSMT4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81638" y="1643063"/>
                        <a:ext cx="2057400" cy="50006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D27ED2"/>
                          </a:gs>
                          <a:gs pos="50000">
                            <a:srgbClr val="FF99FF"/>
                          </a:gs>
                          <a:gs pos="100000">
                            <a:srgbClr val="D27ED2"/>
                          </a:gs>
                        </a:gsLst>
                        <a:lin ang="5400000" scaled="1"/>
                        <a:tileRect/>
                      </a:gradFill>
                      <a:ln w="9525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8" name="对象 218198"/>
          <p:cNvGraphicFramePr/>
          <p:nvPr/>
        </p:nvGraphicFramePr>
        <p:xfrm>
          <a:off x="5380038" y="3014028"/>
          <a:ext cx="22606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5" imgW="989965" imgH="254000" progId="Equation.DSMT4">
                  <p:embed/>
                </p:oleObj>
              </mc:Choice>
              <mc:Fallback>
                <p:oleObj name="" r:id="rId15" imgW="989965" imgH="254000" progId="Equation.DSMT4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80038" y="3014028"/>
                        <a:ext cx="2260600" cy="50006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CA79CA"/>
                          </a:gs>
                          <a:gs pos="50000">
                            <a:srgbClr val="FF99FF"/>
                          </a:gs>
                          <a:gs pos="100000">
                            <a:srgbClr val="CA79CA"/>
                          </a:gs>
                        </a:gsLst>
                        <a:lin ang="5400000" scaled="1"/>
                        <a:tileRect/>
                      </a:gradFill>
                      <a:ln w="9525" cap="flat" cmpd="sng">
                        <a:solidFill>
                          <a:schemeClr val="accent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50900" y="635001"/>
            <a:ext cx="7315200" cy="107949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defTabSz="914400">
              <a:defRPr/>
            </a:pPr>
            <a:r>
              <a:rPr kumimoji="1" lang="zh-CN" altLang="en-US" sz="28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开关闭合后，观察到电压表正偏，说明</a:t>
            </a:r>
            <a:endParaRPr kumimoji="1" lang="zh-CN" altLang="en-US" sz="28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765300" y="494630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是同名端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765300" y="554936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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是同名端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034881" y="501059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050925" y="561365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20" name="对象 69"/>
          <p:cNvGraphicFramePr>
            <a:graphicFrameLocks noChangeAspect="1"/>
          </p:cNvGraphicFramePr>
          <p:nvPr/>
        </p:nvGraphicFramePr>
        <p:xfrm>
          <a:off x="3203848" y="1755758"/>
          <a:ext cx="2499784" cy="2370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4" name="Visio" r:id="rId7" imgW="472440" imgH="445135" progId="Visio.Drawing.11">
                  <p:embed/>
                </p:oleObj>
              </mc:Choice>
              <mc:Fallback>
                <p:oleObj name="Visio" r:id="rId7" imgW="472440" imgH="445135" progId="Visio.Drawing.11">
                  <p:embed/>
                  <p:pic>
                    <p:nvPicPr>
                      <p:cNvPr id="0" name="对象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755758"/>
                        <a:ext cx="2499784" cy="2370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1372932" y="1556792"/>
          <a:ext cx="2040467" cy="254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5" name="Visio" r:id="rId9" imgW="380365" imgH="472440" progId="Visio.Drawing.11">
                  <p:embed/>
                </p:oleObj>
              </mc:Choice>
              <mc:Fallback>
                <p:oleObj name="Visio" r:id="rId9" imgW="380365" imgH="472440" progId="Visio.Drawing.11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932" y="1556792"/>
                        <a:ext cx="2040467" cy="2546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3335949" y="1812684"/>
            <a:ext cx="38985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C00000"/>
                </a:solidFill>
              </a:rPr>
              <a:t>*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4931916" y="1884651"/>
            <a:ext cx="38985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C00000"/>
                </a:solidFill>
              </a:rPr>
              <a:t>*</a:t>
            </a:r>
            <a:endParaRPr lang="en-US" altLang="zh-CN">
              <a:solidFill>
                <a:srgbClr val="C00000"/>
              </a:solidFill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288765" y="1895458"/>
          <a:ext cx="1454149" cy="209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6" name="Visio" r:id="rId11" imgW="277495" imgH="390525" progId="Visio.Drawing.11">
                  <p:embed/>
                </p:oleObj>
              </mc:Choice>
              <mc:Fallback>
                <p:oleObj name="Visio" r:id="rId11" imgW="277495" imgH="390525" progId="Visio.Drawing.11">
                  <p:embed/>
                  <p:pic>
                    <p:nvPicPr>
                      <p:cNvPr id="0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8765" y="1895458"/>
                        <a:ext cx="1454149" cy="2093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连接符 24"/>
          <p:cNvCxnSpPr/>
          <p:nvPr/>
        </p:nvCxnSpPr>
        <p:spPr>
          <a:xfrm flipV="1">
            <a:off x="2386814" y="1586425"/>
            <a:ext cx="338667" cy="4127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420681" y="1992825"/>
            <a:ext cx="575733" cy="63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160832" y="2653225"/>
            <a:ext cx="0" cy="635000"/>
          </a:xfrm>
          <a:prstGeom prst="straightConnector1">
            <a:avLst/>
          </a:prstGeom>
          <a:ln w="2857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2400000">
            <a:off x="6385198" y="2687091"/>
            <a:ext cx="0" cy="635000"/>
          </a:xfrm>
          <a:prstGeom prst="straightConnector1">
            <a:avLst/>
          </a:prstGeom>
          <a:ln w="28575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045716" y="1999176"/>
          <a:ext cx="651933" cy="764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7" name="Visio" r:id="rId13" imgW="123190" imgH="147320" progId="Visio.Drawing.11">
                  <p:embed/>
                </p:oleObj>
              </mc:Choice>
              <mc:Fallback>
                <p:oleObj name="Visio" r:id="rId13" imgW="123190" imgH="147320" progId="Visio.Drawing.11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716" y="1999176"/>
                        <a:ext cx="651933" cy="764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60"/>
          <p:cNvSpPr txBox="1">
            <a:spLocks noChangeArrowheads="1"/>
          </p:cNvSpPr>
          <p:nvPr/>
        </p:nvSpPr>
        <p:spPr bwMode="auto">
          <a:xfrm>
            <a:off x="4791058" y="4939438"/>
            <a:ext cx="264687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电压表正偏，说明</a:t>
            </a:r>
            <a:endParaRPr kumimoji="1" lang="zh-CN" altLang="en-US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1" name="Object 61"/>
          <p:cNvGraphicFramePr>
            <a:graphicFrameLocks noChangeAspect="1"/>
          </p:cNvGraphicFramePr>
          <p:nvPr/>
        </p:nvGraphicFramePr>
        <p:xfrm>
          <a:off x="6570145" y="4293096"/>
          <a:ext cx="1421689" cy="707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8" name="Equation" r:id="rId15" imgW="16459200" imgH="8229600" progId="Equation.DSMT4">
                  <p:embed/>
                </p:oleObj>
              </mc:Choice>
              <mc:Fallback>
                <p:oleObj name="Equation" r:id="rId15" imgW="16459200" imgH="8229600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0145" y="4293096"/>
                        <a:ext cx="1421689" cy="707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62"/>
          <p:cNvSpPr txBox="1">
            <a:spLocks noChangeArrowheads="1"/>
          </p:cNvSpPr>
          <p:nvPr/>
        </p:nvSpPr>
        <p:spPr bwMode="auto">
          <a:xfrm>
            <a:off x="4791058" y="4386946"/>
            <a:ext cx="212676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闭合开关时，</a:t>
            </a:r>
            <a:endParaRPr kumimoji="1" lang="zh-CN" altLang="en-US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3" name="Object 61"/>
          <p:cNvGraphicFramePr>
            <a:graphicFrameLocks noChangeAspect="1"/>
          </p:cNvGraphicFramePr>
          <p:nvPr/>
        </p:nvGraphicFramePr>
        <p:xfrm>
          <a:off x="4791058" y="5301208"/>
          <a:ext cx="1825147" cy="732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9" name="Equation" r:id="rId17" imgW="23774400" imgH="8229600" progId="Equation.DSMT4">
                  <p:embed/>
                </p:oleObj>
              </mc:Choice>
              <mc:Fallback>
                <p:oleObj name="Equation" r:id="rId17" imgW="23774400" imgH="8229600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058" y="5301208"/>
                        <a:ext cx="1825147" cy="732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6572038" y="543672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为同名端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  <p:grpSp>
        <p:nvGrpSpPr>
          <p:cNvPr id="18" name="组合 17"/>
          <p:cNvGrpSpPr/>
          <p:nvPr>
            <p:custDataLst>
              <p:tags r:id="rId2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5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26"/>
              </p:custDataLst>
            </p:nvPr>
          </p:nvSpPr>
          <p:spPr>
            <a:xfrm>
              <a:off x="142748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2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9"/>
    </p:custData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/>
      <p:bldP spid="23" grpId="0"/>
      <p:bldP spid="30" grpId="0"/>
      <p:bldP spid="32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7584" y="1391741"/>
            <a:ext cx="3128797" cy="3888278"/>
            <a:chOff x="827583" y="534489"/>
            <a:chExt cx="3128797" cy="3888278"/>
          </a:xfrm>
        </p:grpSpPr>
        <p:graphicFrame>
          <p:nvGraphicFramePr>
            <p:cNvPr id="3" name="Object 4"/>
            <p:cNvGraphicFramePr>
              <a:graphicFrameLocks noChangeAspect="1"/>
            </p:cNvGraphicFramePr>
            <p:nvPr/>
          </p:nvGraphicFramePr>
          <p:xfrm>
            <a:off x="970620" y="2831836"/>
            <a:ext cx="2552277" cy="755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26" name="Equation" r:id="rId1" imgW="27736800" imgH="8839200" progId="Equation.DSMT4">
                    <p:embed/>
                  </p:oleObj>
                </mc:Choice>
                <mc:Fallback>
                  <p:oleObj name="Equation" r:id="rId1" imgW="27736800" imgH="8839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0620" y="2831836"/>
                          <a:ext cx="2552277" cy="755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5"/>
            <p:cNvGraphicFramePr>
              <a:graphicFrameLocks noChangeAspect="1"/>
            </p:cNvGraphicFramePr>
            <p:nvPr/>
          </p:nvGraphicFramePr>
          <p:xfrm>
            <a:off x="1057274" y="3656013"/>
            <a:ext cx="2372741" cy="766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27" name="Equation" r:id="rId3" imgW="28346400" imgH="8839200" progId="Equation.DSMT4">
                    <p:embed/>
                  </p:oleObj>
                </mc:Choice>
                <mc:Fallback>
                  <p:oleObj name="Equation" r:id="rId3" imgW="28346400" imgH="8839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7274" y="3656013"/>
                          <a:ext cx="2372741" cy="766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/>
            <p:cNvGraphicFramePr>
              <a:graphicFrameLocks noChangeAspect="1"/>
            </p:cNvGraphicFramePr>
            <p:nvPr/>
          </p:nvGraphicFramePr>
          <p:xfrm>
            <a:off x="827583" y="534489"/>
            <a:ext cx="3128797" cy="1648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28" name="Visio" r:id="rId5" imgW="1116330" imgH="589280" progId="Visio.Drawing.11">
                    <p:embed/>
                  </p:oleObj>
                </mc:Choice>
                <mc:Fallback>
                  <p:oleObj name="Visio" r:id="rId5" imgW="1116330" imgH="589280" progId="Visio.Drawing.11">
                    <p:embed/>
                    <p:pic>
                      <p:nvPicPr>
                        <p:cNvPr id="0" name="对象 4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27583" y="534489"/>
                          <a:ext cx="3128797" cy="1648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4"/>
          <p:cNvGrpSpPr/>
          <p:nvPr/>
        </p:nvGrpSpPr>
        <p:grpSpPr>
          <a:xfrm>
            <a:off x="1057280" y="620688"/>
            <a:ext cx="4018776" cy="484188"/>
            <a:chOff x="1057309" y="857354"/>
            <a:chExt cx="4018776" cy="484188"/>
          </a:xfrm>
        </p:grpSpPr>
        <p:sp>
          <p:nvSpPr>
            <p:cNvPr id="49" name="Rectangle 2"/>
            <p:cNvSpPr txBox="1">
              <a:spLocks noRot="1" noChangeArrowheads="1"/>
            </p:cNvSpPr>
            <p:nvPr/>
          </p:nvSpPr>
          <p:spPr>
            <a:xfrm>
              <a:off x="1259461" y="857354"/>
              <a:ext cx="3816624" cy="484188"/>
            </a:xfrm>
            <a:prstGeom prst="rect">
              <a:avLst/>
            </a:prstGeom>
            <a:noFill/>
          </p:spPr>
          <p:txBody>
            <a:bodyPr tIns="72000" anchor="t"/>
            <a:lstStyle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defTabSz="914400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kumimoji="1" lang="zh-CN" altLang="en-US" sz="24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kumimoji="1" lang="zh-CN" altLang="en-US" sz="28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互感元件的相量模型</a:t>
              </a:r>
              <a:endParaRPr kumimoji="1"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50" name="Group 116"/>
            <p:cNvGrpSpPr/>
            <p:nvPr/>
          </p:nvGrpSpPr>
          <p:grpSpPr bwMode="auto">
            <a:xfrm>
              <a:off x="1057309" y="877273"/>
              <a:ext cx="327026" cy="400049"/>
              <a:chOff x="1913" y="498"/>
              <a:chExt cx="206" cy="252"/>
            </a:xfrm>
          </p:grpSpPr>
          <p:sp>
            <p:nvSpPr>
              <p:cNvPr id="51" name="Oval 31"/>
              <p:cNvSpPr>
                <a:spLocks noChangeArrowheads="1"/>
              </p:cNvSpPr>
              <p:nvPr/>
            </p:nvSpPr>
            <p:spPr bwMode="auto">
              <a:xfrm>
                <a:off x="1934" y="534"/>
                <a:ext cx="171" cy="17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118"/>
              <p:cNvSpPr>
                <a:spLocks noChangeArrowheads="1"/>
              </p:cNvSpPr>
              <p:nvPr/>
            </p:nvSpPr>
            <p:spPr bwMode="auto">
              <a:xfrm>
                <a:off x="1913" y="498"/>
                <a:ext cx="206" cy="2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000" dirty="0">
                    <a:solidFill>
                      <a:srgbClr val="0050B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zh-CN" altLang="en-US" sz="2000" dirty="0">
                  <a:solidFill>
                    <a:srgbClr val="0050B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</p:grpSp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4644008" y="1393681"/>
          <a:ext cx="3024335" cy="1661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9" name="Visio" r:id="rId7" imgW="1287780" imgH="715645" progId="Visio.Drawing.11">
                  <p:embed/>
                </p:oleObj>
              </mc:Choice>
              <mc:Fallback>
                <p:oleObj name="Visio" r:id="rId7" imgW="1287780" imgH="715645" progId="Visio.Drawing.11">
                  <p:embed/>
                  <p:pic>
                    <p:nvPicPr>
                      <p:cNvPr id="0" name="对象 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4008" y="1393681"/>
                        <a:ext cx="3024335" cy="1661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8"/>
          <p:cNvGraphicFramePr>
            <a:graphicFrameLocks noChangeAspect="1"/>
          </p:cNvGraphicFramePr>
          <p:nvPr/>
        </p:nvGraphicFramePr>
        <p:xfrm>
          <a:off x="6575108" y="4621691"/>
          <a:ext cx="1237252" cy="53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0" name="Equation" r:id="rId9" imgW="13411200" imgH="5791200" progId="Equation.DSMT4">
                  <p:embed/>
                </p:oleObj>
              </mc:Choice>
              <mc:Fallback>
                <p:oleObj name="Equation" r:id="rId9" imgW="13411200" imgH="57912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5108" y="4621691"/>
                        <a:ext cx="1237252" cy="5355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8"/>
          <p:cNvGraphicFramePr>
            <a:graphicFrameLocks noChangeAspect="1"/>
          </p:cNvGraphicFramePr>
          <p:nvPr/>
        </p:nvGraphicFramePr>
        <p:xfrm>
          <a:off x="4880446" y="3861050"/>
          <a:ext cx="1580011" cy="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1" name="Equation" r:id="rId11" imgW="18897600" imgH="5791200" progId="Equation.DSMT4">
                  <p:embed/>
                </p:oleObj>
              </mc:Choice>
              <mc:Fallback>
                <p:oleObj name="Equation" r:id="rId11" imgW="18897600" imgH="57912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0446" y="3861050"/>
                        <a:ext cx="1580011" cy="52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8"/>
          <p:cNvGraphicFramePr>
            <a:graphicFrameLocks noChangeAspect="1"/>
          </p:cNvGraphicFramePr>
          <p:nvPr/>
        </p:nvGraphicFramePr>
        <p:xfrm>
          <a:off x="4937126" y="4616451"/>
          <a:ext cx="1630338" cy="525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2" name="Equation" r:id="rId13" imgW="19507200" imgH="5791200" progId="Equation.DSMT4">
                  <p:embed/>
                </p:oleObj>
              </mc:Choice>
              <mc:Fallback>
                <p:oleObj name="Equation" r:id="rId13" imgW="19507200" imgH="57912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6" y="4616451"/>
                        <a:ext cx="1630338" cy="525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/>
        </p:nvGraphicFramePr>
        <p:xfrm>
          <a:off x="6446629" y="3860800"/>
          <a:ext cx="1149707" cy="52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3" name="Equation" r:id="rId15" imgW="13716000" imgH="5791200" progId="Equation.DSMT4">
                  <p:embed/>
                </p:oleObj>
              </mc:Choice>
              <mc:Fallback>
                <p:oleObj name="Equation" r:id="rId15" imgW="13716000" imgH="57912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629" y="3860800"/>
                        <a:ext cx="1149707" cy="52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5714535" y="1195974"/>
            <a:ext cx="7788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04153" y="3573271"/>
            <a:ext cx="1184640" cy="858377"/>
            <a:chOff x="3286878" y="2799772"/>
            <a:chExt cx="1184640" cy="858377"/>
          </a:xfrm>
        </p:grpSpPr>
        <p:sp>
          <p:nvSpPr>
            <p:cNvPr id="18" name="Text Box 29"/>
            <p:cNvSpPr txBox="1">
              <a:spLocks noChangeArrowheads="1"/>
            </p:cNvSpPr>
            <p:nvPr/>
          </p:nvSpPr>
          <p:spPr bwMode="auto">
            <a:xfrm>
              <a:off x="3447025" y="2799772"/>
              <a:ext cx="901136" cy="858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zh-CN" altLang="en-US" sz="1800" dirty="0">
                  <a:solidFill>
                    <a:srgbClr val="00336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变为相量形式</a:t>
              </a:r>
              <a:endParaRPr kumimoji="1" lang="zh-CN" altLang="en-US" sz="18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箭头: 右 5"/>
            <p:cNvSpPr/>
            <p:nvPr/>
          </p:nvSpPr>
          <p:spPr>
            <a:xfrm>
              <a:off x="3286878" y="3219822"/>
              <a:ext cx="1184640" cy="144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31376" y="4377267"/>
            <a:ext cx="1184640" cy="858377"/>
            <a:chOff x="3286878" y="2799772"/>
            <a:chExt cx="1184640" cy="858377"/>
          </a:xfrm>
        </p:grpSpPr>
        <p:sp>
          <p:nvSpPr>
            <p:cNvPr id="22" name="Text Box 29"/>
            <p:cNvSpPr txBox="1">
              <a:spLocks noChangeArrowheads="1"/>
            </p:cNvSpPr>
            <p:nvPr/>
          </p:nvSpPr>
          <p:spPr bwMode="auto">
            <a:xfrm>
              <a:off x="3447025" y="2799772"/>
              <a:ext cx="901136" cy="858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zh-CN" altLang="en-US" sz="1800" dirty="0">
                  <a:solidFill>
                    <a:srgbClr val="00336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变为相量形式</a:t>
              </a:r>
              <a:endParaRPr kumimoji="1" lang="zh-CN" altLang="en-US" sz="18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箭头: 右 22"/>
            <p:cNvSpPr/>
            <p:nvPr/>
          </p:nvSpPr>
          <p:spPr>
            <a:xfrm>
              <a:off x="3286878" y="3219822"/>
              <a:ext cx="1184640" cy="144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p:transition spd="med" advTm="1773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Object 4"/>
          <p:cNvGraphicFramePr>
            <a:graphicFrameLocks noChangeAspect="1"/>
          </p:cNvGraphicFramePr>
          <p:nvPr/>
        </p:nvGraphicFramePr>
        <p:xfrm>
          <a:off x="835871" y="2670076"/>
          <a:ext cx="2898390" cy="92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87" name="Equation" r:id="rId1" imgW="27736800" imgH="8839200" progId="Equation.DSMT4">
                  <p:embed/>
                </p:oleObj>
              </mc:Choice>
              <mc:Fallback>
                <p:oleObj name="Equation" r:id="rId1" imgW="27736800" imgH="8839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71" y="2670076"/>
                        <a:ext cx="2898390" cy="9236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5"/>
          <p:cNvGraphicFramePr>
            <a:graphicFrameLocks noChangeAspect="1"/>
          </p:cNvGraphicFramePr>
          <p:nvPr/>
        </p:nvGraphicFramePr>
        <p:xfrm>
          <a:off x="711774" y="3800733"/>
          <a:ext cx="3022487" cy="885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88" name="Equation" r:id="rId3" imgW="1118870" imgH="281940" progId="Equation.DSMT4">
                  <p:embed/>
                </p:oleObj>
              </mc:Choice>
              <mc:Fallback>
                <p:oleObj name="Equation" r:id="rId3" imgW="1118870" imgH="2819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774" y="3800733"/>
                        <a:ext cx="3022487" cy="885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46"/>
          <p:cNvGraphicFramePr>
            <a:graphicFrameLocks noChangeAspect="1"/>
          </p:cNvGraphicFramePr>
          <p:nvPr/>
        </p:nvGraphicFramePr>
        <p:xfrm>
          <a:off x="4471908" y="2730473"/>
          <a:ext cx="3032205" cy="953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89" name="Equation" r:id="rId5" imgW="29870400" imgH="8839200" progId="Equation.DSMT4">
                  <p:embed/>
                </p:oleObj>
              </mc:Choice>
              <mc:Fallback>
                <p:oleObj name="Equation" r:id="rId5" imgW="29870400" imgH="88392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908" y="2730473"/>
                        <a:ext cx="3032205" cy="953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47"/>
          <p:cNvGraphicFramePr>
            <a:graphicFrameLocks noChangeAspect="1"/>
          </p:cNvGraphicFramePr>
          <p:nvPr/>
        </p:nvGraphicFramePr>
        <p:xfrm>
          <a:off x="4526100" y="3748798"/>
          <a:ext cx="3024581" cy="95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90" name="Equation" r:id="rId7" imgW="30480000" imgH="8839200" progId="Equation.DSMT4">
                  <p:embed/>
                </p:oleObj>
              </mc:Choice>
              <mc:Fallback>
                <p:oleObj name="Equation" r:id="rId7" imgW="30480000" imgH="88392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6100" y="3748798"/>
                        <a:ext cx="3024581" cy="952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" name="Text Box 168"/>
          <p:cNvSpPr txBox="1">
            <a:spLocks noChangeArrowheads="1"/>
          </p:cNvSpPr>
          <p:nvPr/>
        </p:nvSpPr>
        <p:spPr bwMode="auto">
          <a:xfrm>
            <a:off x="179512" y="259731"/>
            <a:ext cx="135151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【</a:t>
            </a:r>
            <a:r>
              <a:rPr kumimoji="1"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1】</a:t>
            </a:r>
            <a:endParaRPr kumimoji="1" lang="zh-CN" altLang="en-US" sz="2400" b="1" dirty="0">
              <a:solidFill>
                <a:srgbClr val="0033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5" name="Text Box 173"/>
          <p:cNvSpPr txBox="1">
            <a:spLocks noChangeArrowheads="1"/>
          </p:cNvSpPr>
          <p:nvPr/>
        </p:nvSpPr>
        <p:spPr bwMode="auto">
          <a:xfrm>
            <a:off x="1393136" y="306602"/>
            <a:ext cx="6157545" cy="461665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50000"/>
              </a:spcBef>
              <a:buClrTx/>
              <a:buSzTx/>
              <a:buFontTx/>
              <a:buNone/>
              <a:defRPr kumimoji="1" sz="1800" b="1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</a:rPr>
              <a:t>写出图示电路电压、电流关系式</a:t>
            </a:r>
            <a:endParaRPr lang="zh-CN" altLang="en-US" sz="2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29318" y="1052736"/>
          <a:ext cx="3174957" cy="1673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91" name="Visio" r:id="rId9" imgW="1116330" imgH="589280" progId="Visio.Drawing.11">
                  <p:embed/>
                </p:oleObj>
              </mc:Choice>
              <mc:Fallback>
                <p:oleObj name="Visio" r:id="rId9" imgW="1116330" imgH="589280" progId="Visio.Drawing.11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9318" y="1052736"/>
                        <a:ext cx="3174957" cy="1673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474091" y="982866"/>
          <a:ext cx="3201304" cy="172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92" name="Visio" r:id="rId11" imgW="1113155" imgH="599440" progId="Visio.Drawing.11">
                  <p:embed/>
                </p:oleObj>
              </mc:Choice>
              <mc:Fallback>
                <p:oleObj name="Visio" r:id="rId11" imgW="1113155" imgH="599440" progId="Visio.Drawing.11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74091" y="982866"/>
                        <a:ext cx="3201304" cy="172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p:transition spd="slow" advTm="38057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 txBox="1">
            <a:spLocks noRot="1" noChangeArrowheads="1"/>
          </p:cNvSpPr>
          <p:nvPr/>
        </p:nvSpPr>
        <p:spPr bwMode="auto">
          <a:xfrm>
            <a:off x="900114" y="2276477"/>
            <a:ext cx="7437437" cy="21852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kumimoji="1" lang="zh-CN" altLang="en-US" sz="40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kumimoji="1" lang="en-US" altLang="zh-CN" sz="40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kumimoji="1" lang="zh-CN" altLang="en-US" sz="40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单元 含有耦合电感的电路 </a:t>
            </a:r>
            <a:endParaRPr kumimoji="1" lang="zh-CN" altLang="en-US" sz="4000" b="1" dirty="0">
              <a:solidFill>
                <a:srgbClr val="1F497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defTabSz="914400">
              <a:defRPr/>
            </a:pPr>
            <a:endParaRPr kumimoji="1" lang="en-US" altLang="zh-CN" sz="3200" b="1" dirty="0">
              <a:solidFill>
                <a:srgbClr val="1F497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defTabSz="914400">
              <a:defRPr/>
            </a:pPr>
            <a:endParaRPr kumimoji="1" lang="en-US" altLang="zh-CN" sz="3200" b="1" dirty="0">
              <a:solidFill>
                <a:srgbClr val="1F497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defTabSz="914400">
              <a:defRPr/>
            </a:pPr>
            <a:r>
              <a:rPr kumimoji="1" lang="en-US" altLang="zh-CN" sz="32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7.3 </a:t>
            </a:r>
            <a:r>
              <a:rPr kumimoji="1" lang="zh-CN" altLang="en-US" sz="32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去耦等效分析法</a:t>
            </a:r>
            <a:endParaRPr kumimoji="1" lang="zh-CN" altLang="en-US" sz="3200" b="1" dirty="0">
              <a:solidFill>
                <a:srgbClr val="1F497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F5D72577-A30B-4F55-B099-E40382D8BFB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4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utoShape 28"/>
          <p:cNvSpPr>
            <a:spLocks noChangeArrowheads="1"/>
          </p:cNvSpPr>
          <p:nvPr/>
        </p:nvSpPr>
        <p:spPr bwMode="auto">
          <a:xfrm>
            <a:off x="3646764" y="2766671"/>
            <a:ext cx="270623" cy="440769"/>
          </a:xfrm>
          <a:prstGeom prst="downArrow">
            <a:avLst>
              <a:gd name="adj1" fmla="val 50000"/>
              <a:gd name="adj2" fmla="val 54964"/>
            </a:avLst>
          </a:prstGeom>
          <a:solidFill>
            <a:schemeClr val="hlink"/>
          </a:solidFill>
          <a:ln w="38100">
            <a:solidFill>
              <a:srgbClr val="0000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5" name="Text Box 29"/>
          <p:cNvSpPr txBox="1">
            <a:spLocks noChangeArrowheads="1"/>
          </p:cNvSpPr>
          <p:nvPr/>
        </p:nvSpPr>
        <p:spPr bwMode="auto">
          <a:xfrm>
            <a:off x="4028811" y="2715802"/>
            <a:ext cx="901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r>
              <a:rPr kumimoji="1" lang="zh-CN" altLang="en-US" sz="18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去耦</a:t>
            </a:r>
            <a:endParaRPr kumimoji="1" lang="zh-CN" altLang="en-US" sz="18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Text Box 30"/>
          <p:cNvSpPr txBox="1">
            <a:spLocks noChangeArrowheads="1"/>
          </p:cNvSpPr>
          <p:nvPr/>
        </p:nvSpPr>
        <p:spPr bwMode="auto">
          <a:xfrm>
            <a:off x="937476" y="565075"/>
            <a:ext cx="5030009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82800" bIns="82800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无连接，等效为电流控制电压源</a:t>
            </a:r>
            <a:endParaRPr kumimoji="1" lang="zh-CN" altLang="en-US" sz="24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19" name="Group 116"/>
          <p:cNvGrpSpPr/>
          <p:nvPr/>
        </p:nvGrpSpPr>
        <p:grpSpPr bwMode="auto">
          <a:xfrm>
            <a:off x="622837" y="668901"/>
            <a:ext cx="355601" cy="461962"/>
            <a:chOff x="1913" y="498"/>
            <a:chExt cx="224" cy="291"/>
          </a:xfrm>
        </p:grpSpPr>
        <p:sp>
          <p:nvSpPr>
            <p:cNvPr id="120" name="Oval 31"/>
            <p:cNvSpPr>
              <a:spLocks noChangeArrowheads="1"/>
            </p:cNvSpPr>
            <p:nvPr/>
          </p:nvSpPr>
          <p:spPr bwMode="auto">
            <a:xfrm>
              <a:off x="1934" y="534"/>
              <a:ext cx="171" cy="1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fontAlgn="auto" hangingPunct="1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zh-CN" altLang="en-US" sz="240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1" name="Rectangle 118"/>
            <p:cNvSpPr>
              <a:spLocks noChangeArrowheads="1"/>
            </p:cNvSpPr>
            <p:nvPr/>
          </p:nvSpPr>
          <p:spPr bwMode="auto">
            <a:xfrm>
              <a:off x="1913" y="498"/>
              <a:ext cx="224" cy="29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2400" dirty="0">
                  <a:solidFill>
                    <a:srgbClr val="0050B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  <a:endParaRPr lang="zh-CN" altLang="en-US" sz="2400" dirty="0">
                <a:solidFill>
                  <a:srgbClr val="0050B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671877" y="1764702"/>
          <a:ext cx="4494421" cy="78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2" name="Visio" r:id="rId1" imgW="1462405" imgH="256540" progId="Visio.Drawing.11">
                  <p:embed/>
                </p:oleObj>
              </mc:Choice>
              <mc:Fallback>
                <p:oleObj name="Visio" r:id="rId1" imgW="1462405" imgH="256540" progId="Visio.Drawing.11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1877" y="1764702"/>
                        <a:ext cx="4494421" cy="781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6"/>
          <p:cNvGraphicFramePr>
            <a:graphicFrameLocks noChangeAspect="1"/>
          </p:cNvGraphicFramePr>
          <p:nvPr/>
        </p:nvGraphicFramePr>
        <p:xfrm>
          <a:off x="5749379" y="3806502"/>
          <a:ext cx="87153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3" name="Equation" r:id="rId3" imgW="431800" imgH="241300" progId="Equation.DSMT4">
                  <p:embed/>
                </p:oleObj>
              </mc:Choice>
              <mc:Fallback>
                <p:oleObj name="Equation" r:id="rId3" imgW="431800" imgH="241300" progId="Equation.DSMT4">
                  <p:embed/>
                  <p:pic>
                    <p:nvPicPr>
                      <p:cNvPr id="0" name="图片 69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9379" y="3806502"/>
                        <a:ext cx="871538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666704" y="3876352"/>
          <a:ext cx="25908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4" name="Visio" r:id="rId5" imgW="934720" imgH="301625" progId="Visio.Drawing.11">
                  <p:embed/>
                </p:oleObj>
              </mc:Choice>
              <mc:Fallback>
                <p:oleObj name="Visio" r:id="rId5" imgW="934720" imgH="301625" progId="Visio.Drawing.11">
                  <p:embed/>
                  <p:pic>
                    <p:nvPicPr>
                      <p:cNvPr id="0" name="图片 694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6704" y="3876352"/>
                        <a:ext cx="259080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5"/>
          <p:cNvGraphicFramePr>
            <a:graphicFrameLocks noChangeAspect="1"/>
          </p:cNvGraphicFramePr>
          <p:nvPr/>
        </p:nvGraphicFramePr>
        <p:xfrm>
          <a:off x="2699792" y="3789040"/>
          <a:ext cx="9017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5" name="Equation" r:id="rId7" imgW="444500" imgH="241300" progId="Equation.DSMT4">
                  <p:embed/>
                </p:oleObj>
              </mc:Choice>
              <mc:Fallback>
                <p:oleObj name="Equation" r:id="rId7" imgW="444500" imgH="241300" progId="Equation.DSMT4">
                  <p:embed/>
                  <p:pic>
                    <p:nvPicPr>
                      <p:cNvPr id="0" name="图片 694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9017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58"/>
          <p:cNvGraphicFramePr>
            <a:graphicFrameLocks noChangeAspect="1"/>
          </p:cNvGraphicFramePr>
          <p:nvPr/>
        </p:nvGraphicFramePr>
        <p:xfrm>
          <a:off x="2693442" y="4970140"/>
          <a:ext cx="15716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6" name="Equation" r:id="rId9" imgW="18897600" imgH="5791200" progId="Equation.DSMT4">
                  <p:embed/>
                </p:oleObj>
              </mc:Choice>
              <mc:Fallback>
                <p:oleObj name="Equation" r:id="rId9" imgW="18897600" imgH="5791200" progId="Equation.DSMT4">
                  <p:embed/>
                  <p:pic>
                    <p:nvPicPr>
                      <p:cNvPr id="0" name="图片 694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442" y="4970140"/>
                        <a:ext cx="15716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1396454" y="3893815"/>
          <a:ext cx="25908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7" name="Visio" r:id="rId11" imgW="1739900" imgH="546100" progId="Visio.Drawing.11">
                  <p:embed/>
                </p:oleObj>
              </mc:Choice>
              <mc:Fallback>
                <p:oleObj name="Visio" r:id="rId11" imgW="1739900" imgH="546100" progId="Visio.Drawing.11">
                  <p:embed/>
                  <p:pic>
                    <p:nvPicPr>
                      <p:cNvPr id="0" name="图片 694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454" y="3893815"/>
                        <a:ext cx="25908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文本框 49"/>
          <p:cNvSpPr txBox="1">
            <a:spLocks noChangeArrowheads="1"/>
          </p:cNvSpPr>
          <p:nvPr/>
        </p:nvSpPr>
        <p:spPr bwMode="auto">
          <a:xfrm>
            <a:off x="3499892" y="4060502"/>
            <a:ext cx="2698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1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kumimoji="0" lang="zh-CN" altLang="en-US" sz="1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2810917" y="4298627"/>
            <a:ext cx="1444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/>
          <p:cNvSpPr txBox="1">
            <a:spLocks noChangeArrowheads="1"/>
          </p:cNvSpPr>
          <p:nvPr/>
        </p:nvSpPr>
        <p:spPr bwMode="auto">
          <a:xfrm>
            <a:off x="5781129" y="4033515"/>
            <a:ext cx="26987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1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kumimoji="0" lang="zh-CN" altLang="en-US" sz="1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471692" y="4274815"/>
            <a:ext cx="1555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4" name="Object 58"/>
          <p:cNvGraphicFramePr>
            <a:graphicFrameLocks noChangeAspect="1"/>
          </p:cNvGraphicFramePr>
          <p:nvPr/>
        </p:nvGraphicFramePr>
        <p:xfrm>
          <a:off x="2642642" y="5625777"/>
          <a:ext cx="18256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8" name="Equation" r:id="rId13" imgW="914400" imgH="241300" progId="Equation.DSMT4">
                  <p:embed/>
                </p:oleObj>
              </mc:Choice>
              <mc:Fallback>
                <p:oleObj name="Equation" r:id="rId13" imgW="914400" imgH="241300" progId="Equation.DSMT4">
                  <p:embed/>
                  <p:pic>
                    <p:nvPicPr>
                      <p:cNvPr id="0" name="图片 694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642" y="5625777"/>
                        <a:ext cx="18256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8"/>
          <p:cNvGraphicFramePr>
            <a:graphicFrameLocks noChangeAspect="1"/>
          </p:cNvGraphicFramePr>
          <p:nvPr/>
        </p:nvGraphicFramePr>
        <p:xfrm>
          <a:off x="4330154" y="4970140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49" name="Equation" r:id="rId15" imgW="609600" imgH="241300" progId="Equation.DSMT4">
                  <p:embed/>
                </p:oleObj>
              </mc:Choice>
              <mc:Fallback>
                <p:oleObj name="Equation" r:id="rId15" imgW="609600" imgH="241300" progId="Equation.DSMT4">
                  <p:embed/>
                  <p:pic>
                    <p:nvPicPr>
                      <p:cNvPr id="0" name="图片 694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154" y="4970140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8"/>
          <p:cNvGraphicFramePr>
            <a:graphicFrameLocks noChangeAspect="1"/>
          </p:cNvGraphicFramePr>
          <p:nvPr/>
        </p:nvGraphicFramePr>
        <p:xfrm>
          <a:off x="4479379" y="5625777"/>
          <a:ext cx="11668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50" name="Equation" r:id="rId17" imgW="584200" imgH="241300" progId="Equation.DSMT4">
                  <p:embed/>
                </p:oleObj>
              </mc:Choice>
              <mc:Fallback>
                <p:oleObj name="Equation" r:id="rId17" imgW="584200" imgH="241300" progId="Equation.DSMT4">
                  <p:embed/>
                  <p:pic>
                    <p:nvPicPr>
                      <p:cNvPr id="0" name="图片 694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379" y="5625777"/>
                        <a:ext cx="11668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1599654" y="4374827"/>
            <a:ext cx="21812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18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              -</a:t>
            </a:r>
            <a:endParaRPr kumimoji="0" lang="zh-CN" altLang="en-US" sz="18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8" name="Object 55"/>
          <p:cNvGraphicFramePr>
            <a:graphicFrameLocks noChangeAspect="1"/>
          </p:cNvGraphicFramePr>
          <p:nvPr/>
        </p:nvGraphicFramePr>
        <p:xfrm>
          <a:off x="2328317" y="4365302"/>
          <a:ext cx="38735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51" name="Equation" r:id="rId19" imgW="190500" imgH="241300" progId="Equation.DSMT4">
                  <p:embed/>
                </p:oleObj>
              </mc:Choice>
              <mc:Fallback>
                <p:oleObj name="Equation" r:id="rId19" imgW="190500" imgH="241300" progId="Equation.DSMT4">
                  <p:embed/>
                  <p:pic>
                    <p:nvPicPr>
                      <p:cNvPr id="0" name="图片 694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317" y="4365302"/>
                        <a:ext cx="38735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5"/>
          <p:cNvGraphicFramePr>
            <a:graphicFrameLocks noChangeAspect="1"/>
          </p:cNvGraphicFramePr>
          <p:nvPr/>
        </p:nvGraphicFramePr>
        <p:xfrm>
          <a:off x="5700167" y="4427215"/>
          <a:ext cx="4111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52" name="Equation" r:id="rId21" imgW="203200" imgH="241300" progId="Equation.DSMT4">
                  <p:embed/>
                </p:oleObj>
              </mc:Choice>
              <mc:Fallback>
                <p:oleObj name="Equation" r:id="rId21" imgW="203200" imgH="241300" progId="Equation.DSMT4">
                  <p:embed/>
                  <p:pic>
                    <p:nvPicPr>
                      <p:cNvPr id="0" name="图片 694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0167" y="4427215"/>
                        <a:ext cx="4111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/>
          <p:cNvSpPr txBox="1">
            <a:spLocks noChangeArrowheads="1"/>
          </p:cNvSpPr>
          <p:nvPr/>
        </p:nvSpPr>
        <p:spPr bwMode="auto">
          <a:xfrm>
            <a:off x="4906417" y="4328790"/>
            <a:ext cx="21812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18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              -</a:t>
            </a:r>
            <a:endParaRPr kumimoji="0" lang="zh-CN" altLang="en-US" sz="18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3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p:transition advTm="51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4" grpId="0" animBg="1"/>
      <p:bldP spid="85" grpId="0"/>
      <p:bldP spid="50" grpId="0"/>
      <p:bldP spid="52" grpId="0"/>
      <p:bldP spid="57" grpId="0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2"/>
          <p:cNvSpPr txBox="1">
            <a:spLocks noRot="1" noChangeArrowheads="1"/>
          </p:cNvSpPr>
          <p:nvPr/>
        </p:nvSpPr>
        <p:spPr>
          <a:xfrm>
            <a:off x="1217448" y="400676"/>
            <a:ext cx="2533068" cy="482599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串联去耦等效</a:t>
            </a:r>
            <a:endParaRPr kumimoji="1" lang="zh-CN" altLang="en-US" sz="28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2" name="Object 4"/>
          <p:cNvGraphicFramePr>
            <a:graphicFrameLocks noChangeAspect="1"/>
          </p:cNvGraphicFramePr>
          <p:nvPr/>
        </p:nvGraphicFramePr>
        <p:xfrm>
          <a:off x="891145" y="3162124"/>
          <a:ext cx="2022347" cy="4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16" name="Equation" r:id="rId1" imgW="25603200" imgH="5791200" progId="Equation.DSMT4">
                  <p:embed/>
                </p:oleObj>
              </mc:Choice>
              <mc:Fallback>
                <p:oleObj name="Equation" r:id="rId1" imgW="25603200" imgH="579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145" y="3162124"/>
                        <a:ext cx="2022347" cy="45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" name="Rectangle 74"/>
          <p:cNvSpPr>
            <a:spLocks noChangeArrowheads="1"/>
          </p:cNvSpPr>
          <p:nvPr/>
        </p:nvSpPr>
        <p:spPr bwMode="auto">
          <a:xfrm>
            <a:off x="492820" y="1175439"/>
            <a:ext cx="2395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顺向串联</a:t>
            </a:r>
            <a:endParaRPr kumimoji="1" lang="zh-CN" altLang="en-US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92950" y="1924803"/>
          <a:ext cx="3127627" cy="120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17" name="Visio" r:id="rId3" imgW="2374900" imgH="939800" progId="Visio.Drawing.11">
                  <p:embed/>
                </p:oleObj>
              </mc:Choice>
              <mc:Fallback>
                <p:oleObj name="Visio" r:id="rId3" imgW="2374900" imgH="939800" progId="Visio.Drawing.11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950" y="1924803"/>
                        <a:ext cx="3127627" cy="120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390018" y="1701474"/>
          <a:ext cx="1980615" cy="1322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18" name="Visio" r:id="rId5" imgW="1803400" imgH="1206500" progId="Visio.Drawing.11">
                  <p:embed/>
                </p:oleObj>
              </mc:Choice>
              <mc:Fallback>
                <p:oleObj name="Visio" r:id="rId5" imgW="1803400" imgH="1206500" progId="Visio.Drawing.11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018" y="1701474"/>
                        <a:ext cx="1980615" cy="1322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" name="Group 116"/>
          <p:cNvGrpSpPr/>
          <p:nvPr/>
        </p:nvGrpSpPr>
        <p:grpSpPr bwMode="auto">
          <a:xfrm>
            <a:off x="869392" y="413524"/>
            <a:ext cx="385763" cy="523874"/>
            <a:chOff x="1913" y="498"/>
            <a:chExt cx="243" cy="330"/>
          </a:xfrm>
        </p:grpSpPr>
        <p:sp>
          <p:nvSpPr>
            <p:cNvPr id="134" name="Oval 31"/>
            <p:cNvSpPr>
              <a:spLocks noChangeArrowheads="1"/>
            </p:cNvSpPr>
            <p:nvPr/>
          </p:nvSpPr>
          <p:spPr bwMode="auto">
            <a:xfrm>
              <a:off x="1934" y="534"/>
              <a:ext cx="171" cy="1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fontAlgn="auto" hangingPunct="1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zh-CN" altLang="en-US" sz="280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9" name="Rectangle 118"/>
            <p:cNvSpPr>
              <a:spLocks noChangeArrowheads="1"/>
            </p:cNvSpPr>
            <p:nvPr/>
          </p:nvSpPr>
          <p:spPr bwMode="auto">
            <a:xfrm>
              <a:off x="1913" y="498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2800" dirty="0">
                  <a:solidFill>
                    <a:srgbClr val="0050B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endParaRPr lang="zh-CN" altLang="en-US" sz="2800" dirty="0">
                <a:solidFill>
                  <a:srgbClr val="0050B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40" name="Rectangle 74"/>
          <p:cNvSpPr>
            <a:spLocks noChangeArrowheads="1"/>
          </p:cNvSpPr>
          <p:nvPr/>
        </p:nvSpPr>
        <p:spPr bwMode="auto">
          <a:xfrm>
            <a:off x="472140" y="3739615"/>
            <a:ext cx="2395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反向串联</a:t>
            </a:r>
            <a:endParaRPr kumimoji="1" lang="zh-CN" altLang="en-US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010" name="Picture 19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08"/>
          <a:stretch>
            <a:fillRect/>
          </a:stretch>
        </p:blipFill>
        <p:spPr bwMode="auto">
          <a:xfrm>
            <a:off x="252005" y="4316869"/>
            <a:ext cx="4085772" cy="108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675" y="5400787"/>
            <a:ext cx="2210290" cy="118466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660867" y="3148393"/>
          <a:ext cx="2359405" cy="4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19" name="Equation" r:id="rId9" imgW="29870400" imgH="5791200" progId="Equation.DSMT4">
                  <p:embed/>
                </p:oleObj>
              </mc:Choice>
              <mc:Fallback>
                <p:oleObj name="Equation" r:id="rId9" imgW="29870400" imgH="5791200" progId="Equation.DSMT4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60867" y="3148393"/>
                        <a:ext cx="2359405" cy="457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utoShape 28"/>
          <p:cNvSpPr>
            <a:spLocks noChangeArrowheads="1"/>
          </p:cNvSpPr>
          <p:nvPr/>
        </p:nvSpPr>
        <p:spPr bwMode="auto">
          <a:xfrm rot="16200000">
            <a:off x="5753260" y="2267590"/>
            <a:ext cx="270623" cy="533102"/>
          </a:xfrm>
          <a:prstGeom prst="downArrow">
            <a:avLst>
              <a:gd name="adj1" fmla="val 50000"/>
              <a:gd name="adj2" fmla="val 54964"/>
            </a:avLst>
          </a:prstGeom>
          <a:solidFill>
            <a:schemeClr val="hlink"/>
          </a:solidFill>
          <a:ln w="38100">
            <a:solidFill>
              <a:srgbClr val="0000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ClrTx/>
              <a:buSzTx/>
              <a:buNone/>
              <a:defRPr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5514313" y="1995130"/>
            <a:ext cx="9011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去耦</a:t>
            </a:r>
            <a:endParaRPr kumimoji="1" lang="zh-CN" altLang="en-US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 rot="16200000">
            <a:off x="3759260" y="5785984"/>
            <a:ext cx="270623" cy="533102"/>
          </a:xfrm>
          <a:prstGeom prst="downArrow">
            <a:avLst>
              <a:gd name="adj1" fmla="val 50000"/>
              <a:gd name="adj2" fmla="val 54964"/>
            </a:avLst>
          </a:prstGeom>
          <a:solidFill>
            <a:schemeClr val="hlink"/>
          </a:solidFill>
          <a:ln w="38100">
            <a:solidFill>
              <a:srgbClr val="0000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ClrTx/>
              <a:buSzTx/>
              <a:buNone/>
              <a:defRPr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3520313" y="5513524"/>
            <a:ext cx="9011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去耦</a:t>
            </a:r>
            <a:endParaRPr kumimoji="1" lang="zh-CN" altLang="en-US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/>
        </p:nvGraphicFramePr>
        <p:xfrm>
          <a:off x="2879316" y="3148202"/>
          <a:ext cx="915670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20" name="Equation" r:id="rId11" imgW="482600" imgH="228600" progId="Equation.DSMT4">
                  <p:embed/>
                </p:oleObj>
              </mc:Choice>
              <mc:Fallback>
                <p:oleObj name="Equation" r:id="rId11" imgW="4826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316" y="3148202"/>
                        <a:ext cx="915670" cy="433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4179114" y="3348440"/>
          <a:ext cx="39370" cy="18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21" name="Equation" r:id="rId13" imgW="495300" imgH="228600" progId="Equation.DSMT4">
                  <p:embed/>
                </p:oleObj>
              </mc:Choice>
              <mc:Fallback>
                <p:oleObj name="Equation" r:id="rId13" imgW="4953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114" y="3348440"/>
                        <a:ext cx="39370" cy="18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7227197" y="2354345"/>
            <a:ext cx="1651582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60000"/>
              </a:lnSpc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+L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436554" y="1987691"/>
          <a:ext cx="864625" cy="1006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22" name="Visio" r:id="rId15" imgW="427990" imgH="496570" progId="Visio.Drawing.11">
                  <p:embed/>
                </p:oleObj>
              </mc:Choice>
              <mc:Fallback>
                <p:oleObj name="Visio" r:id="rId15" imgW="427990" imgH="496570" progId="Visio.Drawing.11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36554" y="1987691"/>
                        <a:ext cx="864625" cy="1006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5552063" y="5925286"/>
            <a:ext cx="1547664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60000"/>
              </a:lnSpc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+L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4387495" y="5355008"/>
          <a:ext cx="1080896" cy="125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23" name="Visio" r:id="rId17" imgW="427990" imgH="496570" progId="Visio.Drawing.11">
                  <p:embed/>
                </p:oleObj>
              </mc:Choice>
              <mc:Fallback>
                <p:oleObj name="Visio" r:id="rId17" imgW="427990" imgH="496570" progId="Visio.Drawing.11">
                  <p:embed/>
                  <p:pic>
                    <p:nvPicPr>
                      <p:cNvPr id="0" name="对象 2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387495" y="5355008"/>
                        <a:ext cx="1080896" cy="1258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墨迹 4"/>
          <p:cNvSpPr/>
          <p:nvPr/>
        </p:nvSpPr>
        <p:spPr bwMode="auto">
          <a:xfrm>
            <a:off x="4489560" y="152280"/>
            <a:ext cx="4020840" cy="1605600"/>
          </a:xfrm>
          <a:prstGeom prst="rect">
            <a:avLst/>
          </a:prstGeom>
        </p:spPr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3446385" y="3932379"/>
          <a:ext cx="2022347" cy="4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21" imgW="25603200" imgH="5791200" progId="Equation.DSMT4">
                  <p:embed/>
                </p:oleObj>
              </mc:Choice>
              <mc:Fallback>
                <p:oleObj name="Equation" r:id="rId21" imgW="25603200" imgH="579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385" y="3932379"/>
                        <a:ext cx="2022347" cy="45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5467985" y="3935095"/>
          <a:ext cx="842010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Equation" r:id="rId22" imgW="495300" imgH="228600" progId="Equation.DSMT4">
                  <p:embed/>
                </p:oleObj>
              </mc:Choice>
              <mc:Fallback>
                <p:oleObj name="Equation" r:id="rId22" imgW="4953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7985" y="3935095"/>
                        <a:ext cx="842010" cy="4083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3750536" y="3162172"/>
          <a:ext cx="915670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24" imgW="482600" imgH="228600" progId="Equation.DSMT4">
                  <p:embed/>
                </p:oleObj>
              </mc:Choice>
              <mc:Fallback>
                <p:oleObj name="Equation" r:id="rId24" imgW="4826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0536" y="3162172"/>
                        <a:ext cx="915670" cy="433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/>
        </p:nvGraphicFramePr>
        <p:xfrm>
          <a:off x="6309995" y="3932555"/>
          <a:ext cx="842010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Equation" r:id="rId25" imgW="495300" imgH="228600" progId="Equation.DSMT4">
                  <p:embed/>
                </p:oleObj>
              </mc:Choice>
              <mc:Fallback>
                <p:oleObj name="Equation" r:id="rId25" imgW="4953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9995" y="3932555"/>
                        <a:ext cx="842010" cy="4083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879340" y="4389755"/>
          <a:ext cx="239966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Equation" r:id="rId26" imgW="1295400" imgH="241300" progId="Equation.DSMT4">
                  <p:embed/>
                </p:oleObj>
              </mc:Choice>
              <mc:Fallback>
                <p:oleObj name="Equation" r:id="rId26" imgW="1295400" imgH="241300" progId="Equation.DSMT4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879340" y="4389755"/>
                        <a:ext cx="239966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207666"/>
    </mc:Choice>
    <mc:Fallback>
      <p:transition spd="slow" advTm="207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9" grpId="0" animBg="1"/>
      <p:bldP spid="20" grpId="0"/>
      <p:bldP spid="21" grpId="0" animBg="1"/>
      <p:bldP spid="22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671518" y="1330097"/>
            <a:ext cx="31249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b="1" dirty="0">
                <a:solidFill>
                  <a:srgbClr val="C050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kumimoji="1" lang="zh-CN" altLang="en-US" sz="2400" b="1" dirty="0">
                <a:solidFill>
                  <a:srgbClr val="C050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同侧并联</a:t>
            </a:r>
            <a:endParaRPr kumimoji="1" lang="zh-CN" altLang="en-US" sz="2400" b="1" dirty="0">
              <a:solidFill>
                <a:srgbClr val="C0504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灯片编号占位符 6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7" name="Rectangle 2"/>
          <p:cNvSpPr txBox="1">
            <a:spLocks noRot="1" noChangeArrowheads="1"/>
          </p:cNvSpPr>
          <p:nvPr/>
        </p:nvSpPr>
        <p:spPr>
          <a:xfrm>
            <a:off x="962075" y="663727"/>
            <a:ext cx="2973091" cy="482599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并联去耦等效</a:t>
            </a:r>
            <a:endParaRPr kumimoji="1" lang="zh-CN" altLang="en-US" sz="28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8" name="Group 116"/>
          <p:cNvGrpSpPr/>
          <p:nvPr/>
        </p:nvGrpSpPr>
        <p:grpSpPr bwMode="auto">
          <a:xfrm>
            <a:off x="614026" y="676573"/>
            <a:ext cx="385764" cy="523873"/>
            <a:chOff x="1913" y="498"/>
            <a:chExt cx="243" cy="330"/>
          </a:xfrm>
        </p:grpSpPr>
        <p:sp>
          <p:nvSpPr>
            <p:cNvPr id="79" name="Oval 31"/>
            <p:cNvSpPr>
              <a:spLocks noChangeArrowheads="1"/>
            </p:cNvSpPr>
            <p:nvPr/>
          </p:nvSpPr>
          <p:spPr bwMode="auto">
            <a:xfrm>
              <a:off x="1934" y="534"/>
              <a:ext cx="171" cy="1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fontAlgn="auto" hangingPunct="1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zh-CN" altLang="en-US" sz="180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0" name="Rectangle 118"/>
            <p:cNvSpPr>
              <a:spLocks noChangeArrowheads="1"/>
            </p:cNvSpPr>
            <p:nvPr/>
          </p:nvSpPr>
          <p:spPr bwMode="auto">
            <a:xfrm>
              <a:off x="1913" y="498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2800" dirty="0">
                  <a:solidFill>
                    <a:srgbClr val="0050B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endParaRPr lang="zh-CN" altLang="en-US" sz="2800" dirty="0">
                <a:solidFill>
                  <a:srgbClr val="0050B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aphicFrame>
        <p:nvGraphicFramePr>
          <p:cNvPr id="22" name="对象 111"/>
          <p:cNvGraphicFramePr>
            <a:graphicFrameLocks noChangeAspect="1"/>
          </p:cNvGraphicFramePr>
          <p:nvPr/>
        </p:nvGraphicFramePr>
        <p:xfrm>
          <a:off x="799479" y="1955254"/>
          <a:ext cx="2044700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46" name="Visio" r:id="rId1" imgW="811530" imgH="767080" progId="Visio.Drawing.11">
                  <p:embed/>
                </p:oleObj>
              </mc:Choice>
              <mc:Fallback>
                <p:oleObj name="Visio" r:id="rId1" imgW="811530" imgH="767080" progId="Visio.Drawing.11">
                  <p:embed/>
                  <p:pic>
                    <p:nvPicPr>
                      <p:cNvPr id="0" name="图片 71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79" y="1955254"/>
                        <a:ext cx="2044700" cy="192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3"/>
          <p:cNvGraphicFramePr>
            <a:graphicFrameLocks noChangeAspect="1"/>
          </p:cNvGraphicFramePr>
          <p:nvPr/>
        </p:nvGraphicFramePr>
        <p:xfrm>
          <a:off x="4253879" y="1852067"/>
          <a:ext cx="1312863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47" name="Equation" r:id="rId3" imgW="723900" imgH="735965" progId="Equation.DSMT4">
                  <p:embed/>
                </p:oleObj>
              </mc:Choice>
              <mc:Fallback>
                <p:oleObj name="Equation" r:id="rId3" imgW="723900" imgH="735965" progId="Equation.DSMT4">
                  <p:embed/>
                  <p:pic>
                    <p:nvPicPr>
                      <p:cNvPr id="0" name="图片 71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3879" y="1852067"/>
                        <a:ext cx="1312863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6"/>
          <p:cNvGraphicFramePr>
            <a:graphicFrameLocks noChangeAspect="1"/>
          </p:cNvGraphicFramePr>
          <p:nvPr/>
        </p:nvGraphicFramePr>
        <p:xfrm>
          <a:off x="3866529" y="4493667"/>
          <a:ext cx="42338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48" name="Equation" r:id="rId5" imgW="2120900" imgH="482600" progId="Equation.DSMT4">
                  <p:embed/>
                </p:oleObj>
              </mc:Choice>
              <mc:Fallback>
                <p:oleObj name="Equation" r:id="rId5" imgW="2120900" imgH="482600" progId="Equation.DSMT4">
                  <p:embed/>
                  <p:pic>
                    <p:nvPicPr>
                      <p:cNvPr id="0" name="图片 71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6529" y="4493667"/>
                        <a:ext cx="423386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1334467" y="2026692"/>
          <a:ext cx="3333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49" name="Visio" r:id="rId7" imgW="137160" imgH="198755" progId="Visio.Drawing.11">
                  <p:embed/>
                </p:oleObj>
              </mc:Choice>
              <mc:Fallback>
                <p:oleObj name="Visio" r:id="rId7" imgW="137160" imgH="198755" progId="Visio.Drawing.11">
                  <p:embed/>
                  <p:pic>
                    <p:nvPicPr>
                      <p:cNvPr id="0" name="图片 71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4467" y="2026692"/>
                        <a:ext cx="3333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2374279" y="2018754"/>
          <a:ext cx="3794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50" name="Visio" r:id="rId9" imgW="154305" imgH="201930" progId="Visio.Drawing.11">
                  <p:embed/>
                </p:oleObj>
              </mc:Choice>
              <mc:Fallback>
                <p:oleObj name="Visio" r:id="rId9" imgW="154305" imgH="201930" progId="Visio.Drawing.11">
                  <p:embed/>
                  <p:pic>
                    <p:nvPicPr>
                      <p:cNvPr id="0" name="图片 71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279" y="2018754"/>
                        <a:ext cx="3794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982042" y="4398417"/>
          <a:ext cx="2736850" cy="176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51" name="Visio" r:id="rId11" imgW="1195070" imgH="729615" progId="Visio.Drawing.11">
                  <p:embed/>
                </p:oleObj>
              </mc:Choice>
              <mc:Fallback>
                <p:oleObj name="Visio" r:id="rId11" imgW="1195070" imgH="729615" progId="Visio.Drawing.11">
                  <p:embed/>
                  <p:pic>
                    <p:nvPicPr>
                      <p:cNvPr id="0" name="图片 71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042" y="4398417"/>
                        <a:ext cx="2736850" cy="176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AutoShape 28"/>
          <p:cNvSpPr>
            <a:spLocks noChangeArrowheads="1"/>
          </p:cNvSpPr>
          <p:nvPr/>
        </p:nvSpPr>
        <p:spPr bwMode="auto">
          <a:xfrm>
            <a:off x="5454029" y="3376067"/>
            <a:ext cx="296863" cy="779462"/>
          </a:xfrm>
          <a:prstGeom prst="downArrow">
            <a:avLst>
              <a:gd name="adj1" fmla="val 50000"/>
              <a:gd name="adj2" fmla="val 55139"/>
            </a:avLst>
          </a:prstGeom>
          <a:solidFill>
            <a:schemeClr val="hlink"/>
          </a:solidFill>
          <a:ln w="38100">
            <a:solidFill>
              <a:srgbClr val="0000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kumimoji="0"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1" name="Object 33"/>
          <p:cNvGraphicFramePr>
            <a:graphicFrameLocks noChangeAspect="1"/>
          </p:cNvGraphicFramePr>
          <p:nvPr/>
        </p:nvGraphicFramePr>
        <p:xfrm>
          <a:off x="4363417" y="2345779"/>
          <a:ext cx="29511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52" name="Equation" r:id="rId13" imgW="1625600" imgH="241300" progId="Equation.DSMT4">
                  <p:embed/>
                </p:oleObj>
              </mc:Choice>
              <mc:Fallback>
                <p:oleObj name="Equation" r:id="rId13" imgW="1625600" imgH="241300" progId="Equation.DSMT4">
                  <p:embed/>
                  <p:pic>
                    <p:nvPicPr>
                      <p:cNvPr id="0" name="图片 71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3417" y="2345779"/>
                        <a:ext cx="295116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3"/>
          <p:cNvGraphicFramePr>
            <a:graphicFrameLocks noChangeAspect="1"/>
          </p:cNvGraphicFramePr>
          <p:nvPr/>
        </p:nvGraphicFramePr>
        <p:xfrm>
          <a:off x="4418979" y="2860129"/>
          <a:ext cx="301942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53" name="Equation" r:id="rId15" imgW="1663700" imgH="241300" progId="Equation.DSMT4">
                  <p:embed/>
                </p:oleObj>
              </mc:Choice>
              <mc:Fallback>
                <p:oleObj name="Equation" r:id="rId15" imgW="1663700" imgH="241300" progId="Equation.DSMT4">
                  <p:embed/>
                  <p:pic>
                    <p:nvPicPr>
                      <p:cNvPr id="0" name="图片 71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979" y="2860129"/>
                        <a:ext cx="301942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1626567" y="4854029"/>
            <a:ext cx="7239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800" b="1" i="1">
                <a:solidFill>
                  <a:srgbClr val="FF0000"/>
                </a:solidFill>
              </a:rPr>
              <a:t>L</a:t>
            </a:r>
            <a:r>
              <a:rPr kumimoji="0" lang="en-US" altLang="zh-CN" sz="1800" b="1" baseline="-25000">
                <a:solidFill>
                  <a:srgbClr val="FF0000"/>
                </a:solidFill>
              </a:rPr>
              <a:t>1</a:t>
            </a:r>
            <a:r>
              <a:rPr kumimoji="0" lang="en-US" altLang="zh-CN" sz="1800" b="1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kumimoji="0" lang="en-US" altLang="zh-CN" sz="1800" b="1" i="1">
                <a:solidFill>
                  <a:srgbClr val="FF0000"/>
                </a:solidFill>
              </a:rPr>
              <a:t>M</a:t>
            </a:r>
            <a:endParaRPr kumimoji="0" lang="zh-CN" altLang="en-US" sz="1800" b="1" i="1">
              <a:solidFill>
                <a:srgbClr val="FF0000"/>
              </a:solidFill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2956892" y="4863554"/>
            <a:ext cx="7254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800" b="1" i="1">
                <a:solidFill>
                  <a:srgbClr val="FF0000"/>
                </a:solidFill>
              </a:rPr>
              <a:t>L</a:t>
            </a:r>
            <a:r>
              <a:rPr kumimoji="0" lang="en-US" altLang="zh-CN" sz="1800" b="1" baseline="-25000">
                <a:solidFill>
                  <a:srgbClr val="FF0000"/>
                </a:solidFill>
              </a:rPr>
              <a:t>2</a:t>
            </a:r>
            <a:r>
              <a:rPr kumimoji="0" lang="en-US" altLang="zh-CN" sz="1800" b="1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kumimoji="0" lang="en-US" altLang="zh-CN" sz="1800" b="1" i="1">
                <a:solidFill>
                  <a:srgbClr val="FF0000"/>
                </a:solidFill>
              </a:rPr>
              <a:t>M</a:t>
            </a:r>
            <a:endParaRPr kumimoji="0" lang="zh-CN" altLang="en-US" sz="1800" b="1" i="1">
              <a:solidFill>
                <a:srgbClr val="FF0000"/>
              </a:solidFill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1694829" y="4090442"/>
            <a:ext cx="361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800" b="1" i="1">
                <a:solidFill>
                  <a:srgbClr val="FF0000"/>
                </a:solidFill>
              </a:rPr>
              <a:t>M</a:t>
            </a:r>
            <a:endParaRPr kumimoji="0" lang="zh-CN" altLang="en-US" sz="18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4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/>
      <p:bldP spid="35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7"/>
          <p:cNvSpPr>
            <a:spLocks noChangeArrowheads="1"/>
          </p:cNvSpPr>
          <p:nvPr/>
        </p:nvSpPr>
        <p:spPr bwMode="auto">
          <a:xfrm>
            <a:off x="754289" y="476672"/>
            <a:ext cx="22322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b="1" dirty="0">
                <a:solidFill>
                  <a:srgbClr val="C050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kumimoji="1" lang="zh-CN" altLang="en-US" sz="2400" b="1" dirty="0">
                <a:solidFill>
                  <a:srgbClr val="C050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异侧并联</a:t>
            </a:r>
            <a:endParaRPr kumimoji="1" lang="zh-CN" altLang="en-US" sz="2400" b="1" dirty="0">
              <a:solidFill>
                <a:srgbClr val="C0504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02439" y="641931"/>
            <a:ext cx="3321142" cy="536719"/>
            <a:chOff x="4500003" y="761384"/>
            <a:chExt cx="3321142" cy="536719"/>
          </a:xfrm>
        </p:grpSpPr>
        <p:sp>
          <p:nvSpPr>
            <p:cNvPr id="97" name="Rectangle 2"/>
            <p:cNvSpPr txBox="1">
              <a:spLocks noRot="1" noChangeArrowheads="1"/>
            </p:cNvSpPr>
            <p:nvPr/>
          </p:nvSpPr>
          <p:spPr>
            <a:xfrm>
              <a:off x="4848054" y="761384"/>
              <a:ext cx="2973091" cy="482599"/>
            </a:xfrm>
            <a:prstGeom prst="rect">
              <a:avLst/>
            </a:prstGeom>
          </p:spPr>
          <p:txBody>
            <a:bodyPr/>
            <a:lstStyle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defTabSz="914400">
                <a:defRPr/>
              </a:pPr>
              <a:r>
                <a:rPr kumimoji="1" lang="en-US" altLang="zh-CN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</a:t>
              </a:r>
              <a:r>
                <a:rPr kumimoji="1" lang="zh-CN" altLang="en-US" sz="28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型连接去耦等效</a:t>
              </a:r>
              <a:endParaRPr kumimoji="1"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98" name="Group 116"/>
            <p:cNvGrpSpPr/>
            <p:nvPr/>
          </p:nvGrpSpPr>
          <p:grpSpPr bwMode="auto">
            <a:xfrm>
              <a:off x="4500003" y="774230"/>
              <a:ext cx="385764" cy="523873"/>
              <a:chOff x="1913" y="498"/>
              <a:chExt cx="243" cy="330"/>
            </a:xfrm>
          </p:grpSpPr>
          <p:sp>
            <p:nvSpPr>
              <p:cNvPr id="99" name="Oval 31"/>
              <p:cNvSpPr>
                <a:spLocks noChangeArrowheads="1"/>
              </p:cNvSpPr>
              <p:nvPr/>
            </p:nvSpPr>
            <p:spPr bwMode="auto">
              <a:xfrm>
                <a:off x="1934" y="534"/>
                <a:ext cx="171" cy="17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lang="zh-CN" altLang="en-US" sz="2800">
                  <a:solidFill>
                    <a:prstClr val="black">
                      <a:lumMod val="75000"/>
                      <a:lumOff val="25000"/>
                    </a:prstClr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Rectangle 118"/>
              <p:cNvSpPr>
                <a:spLocks noChangeArrowheads="1"/>
              </p:cNvSpPr>
              <p:nvPr/>
            </p:nvSpPr>
            <p:spPr bwMode="auto">
              <a:xfrm>
                <a:off x="1913" y="498"/>
                <a:ext cx="243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800" dirty="0">
                    <a:solidFill>
                      <a:srgbClr val="0050B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4</a:t>
                </a:r>
                <a:endParaRPr lang="zh-CN" altLang="en-US" sz="2800" dirty="0">
                  <a:solidFill>
                    <a:srgbClr val="0050B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</p:grpSp>
      <p:graphicFrame>
        <p:nvGraphicFramePr>
          <p:cNvPr id="23" name="对象 66"/>
          <p:cNvGraphicFramePr>
            <a:graphicFrameLocks noChangeAspect="1"/>
          </p:cNvGraphicFramePr>
          <p:nvPr/>
        </p:nvGraphicFramePr>
        <p:xfrm>
          <a:off x="957263" y="1412776"/>
          <a:ext cx="2465387" cy="215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0" name="Visio" r:id="rId1" imgW="890270" imgH="777240" progId="Visio.Drawing.11">
                  <p:embed/>
                </p:oleObj>
              </mc:Choice>
              <mc:Fallback>
                <p:oleObj name="Visio" r:id="rId1" imgW="890270" imgH="777240" progId="Visio.Drawing.11">
                  <p:embed/>
                  <p:pic>
                    <p:nvPicPr>
                      <p:cNvPr id="0" name="图片 72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1412776"/>
                        <a:ext cx="2465387" cy="215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67"/>
          <p:cNvGraphicFramePr>
            <a:graphicFrameLocks noChangeAspect="1"/>
          </p:cNvGraphicFramePr>
          <p:nvPr/>
        </p:nvGraphicFramePr>
        <p:xfrm>
          <a:off x="1576388" y="1514376"/>
          <a:ext cx="36671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1" name="Visio" r:id="rId3" imgW="137160" imgH="198755" progId="Visio.Drawing.11">
                  <p:embed/>
                </p:oleObj>
              </mc:Choice>
              <mc:Fallback>
                <p:oleObj name="Visio" r:id="rId3" imgW="137160" imgH="198755" progId="Visio.Drawing.11">
                  <p:embed/>
                  <p:pic>
                    <p:nvPicPr>
                      <p:cNvPr id="0" name="图片 72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88" y="1514376"/>
                        <a:ext cx="366712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68"/>
          <p:cNvGraphicFramePr>
            <a:graphicFrameLocks noChangeAspect="1"/>
          </p:cNvGraphicFramePr>
          <p:nvPr/>
        </p:nvGraphicFramePr>
        <p:xfrm>
          <a:off x="2705100" y="1552476"/>
          <a:ext cx="41751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2" name="Visio" r:id="rId5" imgW="154305" imgH="201930" progId="Visio.Drawing.11">
                  <p:embed/>
                </p:oleObj>
              </mc:Choice>
              <mc:Fallback>
                <p:oleObj name="Visio" r:id="rId5" imgW="154305" imgH="201930" progId="Visio.Drawing.11">
                  <p:embed/>
                  <p:pic>
                    <p:nvPicPr>
                      <p:cNvPr id="0" name="图片 72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1552476"/>
                        <a:ext cx="41751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823913" y="4414738"/>
          <a:ext cx="3011487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3" name="Visio" r:id="rId7" imgW="1195070" imgH="729615" progId="Visio.Drawing.11">
                  <p:embed/>
                </p:oleObj>
              </mc:Choice>
              <mc:Fallback>
                <p:oleObj name="Visio" r:id="rId7" imgW="1195070" imgH="729615" progId="Visio.Drawing.11">
                  <p:embed/>
                  <p:pic>
                    <p:nvPicPr>
                      <p:cNvPr id="0" name="图片 72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4414738"/>
                        <a:ext cx="3011487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1752600" y="3563838"/>
            <a:ext cx="276225" cy="700088"/>
          </a:xfrm>
          <a:prstGeom prst="downArrow">
            <a:avLst>
              <a:gd name="adj1" fmla="val 50000"/>
              <a:gd name="adj2" fmla="val 54867"/>
            </a:avLst>
          </a:prstGeom>
          <a:solidFill>
            <a:schemeClr val="hlink"/>
          </a:solidFill>
          <a:ln w="38100">
            <a:solidFill>
              <a:srgbClr val="0000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8" name="对象 72"/>
          <p:cNvGraphicFramePr>
            <a:graphicFrameLocks noChangeAspect="1"/>
          </p:cNvGraphicFramePr>
          <p:nvPr/>
        </p:nvGraphicFramePr>
        <p:xfrm>
          <a:off x="4221163" y="1877913"/>
          <a:ext cx="1585912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4" name="Visio" r:id="rId9" imgW="633730" imgH="548005" progId="Visio.Drawing.11">
                  <p:embed/>
                </p:oleObj>
              </mc:Choice>
              <mc:Fallback>
                <p:oleObj name="Visio" r:id="rId9" imgW="633730" imgH="548005" progId="Visio.Drawing.11">
                  <p:embed/>
                  <p:pic>
                    <p:nvPicPr>
                      <p:cNvPr id="0" name="图片 72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63" y="1877913"/>
                        <a:ext cx="1585912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73"/>
          <p:cNvGraphicFramePr>
            <a:graphicFrameLocks noChangeAspect="1"/>
          </p:cNvGraphicFramePr>
          <p:nvPr/>
        </p:nvGraphicFramePr>
        <p:xfrm>
          <a:off x="4054475" y="4382988"/>
          <a:ext cx="15875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5" name="Visio" r:id="rId11" imgW="633730" imgH="548005" progId="Visio.Drawing.11">
                  <p:embed/>
                </p:oleObj>
              </mc:Choice>
              <mc:Fallback>
                <p:oleObj name="Visio" r:id="rId11" imgW="633730" imgH="548005" progId="Visio.Drawing.11">
                  <p:embed/>
                  <p:pic>
                    <p:nvPicPr>
                      <p:cNvPr id="0" name="图片 72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475" y="4382988"/>
                        <a:ext cx="158750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6157913" y="1923951"/>
          <a:ext cx="2736850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6" name="Visio" r:id="rId13" imgW="1195070" imgH="633730" progId="Visio.Drawing.11">
                  <p:embed/>
                </p:oleObj>
              </mc:Choice>
              <mc:Fallback>
                <p:oleObj name="Visio" r:id="rId13" imgW="1195070" imgH="633730" progId="Visio.Drawing.11">
                  <p:embed/>
                  <p:pic>
                    <p:nvPicPr>
                      <p:cNvPr id="0" name="图片 72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7913" y="1923951"/>
                        <a:ext cx="2736850" cy="154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6103938" y="4382988"/>
          <a:ext cx="2736850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7" name="Visio" r:id="rId15" imgW="1195070" imgH="633730" progId="Visio.Drawing.11">
                  <p:embed/>
                </p:oleObj>
              </mc:Choice>
              <mc:Fallback>
                <p:oleObj name="Visio" r:id="rId15" imgW="1195070" imgH="633730" progId="Visio.Drawing.11">
                  <p:embed/>
                  <p:pic>
                    <p:nvPicPr>
                      <p:cNvPr id="0" name="图片 72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38" y="4382988"/>
                        <a:ext cx="2736850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AutoShape 28"/>
          <p:cNvSpPr>
            <a:spLocks noChangeArrowheads="1"/>
          </p:cNvSpPr>
          <p:nvPr/>
        </p:nvSpPr>
        <p:spPr bwMode="auto">
          <a:xfrm rot="16200000">
            <a:off x="6009481" y="2531170"/>
            <a:ext cx="269875" cy="439738"/>
          </a:xfrm>
          <a:prstGeom prst="downArrow">
            <a:avLst>
              <a:gd name="adj1" fmla="val 50000"/>
              <a:gd name="adj2" fmla="val 54985"/>
            </a:avLst>
          </a:prstGeom>
          <a:solidFill>
            <a:schemeClr val="hlink"/>
          </a:solidFill>
          <a:ln w="38100">
            <a:solidFill>
              <a:srgbClr val="0000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kumimoji="0"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5770563" y="2212876"/>
            <a:ext cx="9001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去耦</a:t>
            </a:r>
            <a:endParaRPr lang="zh-CN" altLang="en-US" sz="180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 rot="16200000">
            <a:off x="5908676" y="5017988"/>
            <a:ext cx="271462" cy="439737"/>
          </a:xfrm>
          <a:prstGeom prst="downArrow">
            <a:avLst>
              <a:gd name="adj1" fmla="val 50000"/>
              <a:gd name="adj2" fmla="val 54664"/>
            </a:avLst>
          </a:prstGeom>
          <a:solidFill>
            <a:schemeClr val="hlink"/>
          </a:solidFill>
          <a:ln w="38100">
            <a:solidFill>
              <a:srgbClr val="0000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kumimoji="0"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Text Box 29"/>
          <p:cNvSpPr txBox="1">
            <a:spLocks noChangeArrowheads="1"/>
          </p:cNvSpPr>
          <p:nvPr/>
        </p:nvSpPr>
        <p:spPr bwMode="auto">
          <a:xfrm>
            <a:off x="5670550" y="4698901"/>
            <a:ext cx="90011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去耦</a:t>
            </a:r>
            <a:endParaRPr lang="zh-CN" altLang="en-US" sz="180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Tm="2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3" grpId="0"/>
      <p:bldP spid="34" grpId="0" animBg="1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5"/>
          <p:cNvSpPr txBox="1">
            <a:spLocks noChangeArrowheads="1"/>
          </p:cNvSpPr>
          <p:nvPr/>
        </p:nvSpPr>
        <p:spPr bwMode="auto">
          <a:xfrm>
            <a:off x="817662" y="934740"/>
            <a:ext cx="8074817" cy="13542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线圈上的电压除了自感电压外，还包含互感电压。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defTabSz="9144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采用去耦等效，如果是正弦稳态电路，可应用相量法。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defTabSz="914400">
              <a:spcBef>
                <a:spcPts val="6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采用支路电流法和回路法列方程。</a:t>
            </a:r>
            <a:endParaRPr kumimoji="1" lang="zh-CN" altLang="en-US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961680" y="452143"/>
            <a:ext cx="3848495" cy="482599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defTabSz="914400">
              <a:defRPr/>
            </a:pPr>
            <a:r>
              <a:rPr kumimoji="1"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含有互感电路的计算</a:t>
            </a:r>
            <a:endParaRPr kumimoji="1" lang="zh-CN" altLang="en-US" sz="28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Group 116"/>
          <p:cNvGrpSpPr/>
          <p:nvPr/>
        </p:nvGrpSpPr>
        <p:grpSpPr bwMode="auto">
          <a:xfrm>
            <a:off x="613632" y="464990"/>
            <a:ext cx="499349" cy="523874"/>
            <a:chOff x="1913" y="498"/>
            <a:chExt cx="243" cy="330"/>
          </a:xfrm>
        </p:grpSpPr>
        <p:sp>
          <p:nvSpPr>
            <p:cNvPr id="8" name="Oval 31"/>
            <p:cNvSpPr>
              <a:spLocks noChangeArrowheads="1"/>
            </p:cNvSpPr>
            <p:nvPr/>
          </p:nvSpPr>
          <p:spPr bwMode="auto">
            <a:xfrm>
              <a:off x="1934" y="534"/>
              <a:ext cx="171" cy="17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fontAlgn="auto" hangingPunct="1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zh-CN" altLang="en-US" sz="2800">
                <a:solidFill>
                  <a:prstClr val="black">
                    <a:lumMod val="75000"/>
                    <a:lumOff val="25000"/>
                  </a:prst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Rectangle 118"/>
            <p:cNvSpPr>
              <a:spLocks noChangeArrowheads="1"/>
            </p:cNvSpPr>
            <p:nvPr/>
          </p:nvSpPr>
          <p:spPr bwMode="auto">
            <a:xfrm>
              <a:off x="1913" y="498"/>
              <a:ext cx="243" cy="33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2800" dirty="0">
                  <a:solidFill>
                    <a:srgbClr val="0050B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</a:t>
              </a:r>
              <a:endParaRPr lang="zh-CN" altLang="en-US" sz="2800" dirty="0">
                <a:solidFill>
                  <a:srgbClr val="0050B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56786" y="2722960"/>
            <a:ext cx="720090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1】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已知</a:t>
            </a:r>
            <a:r>
              <a:rPr kumimoji="1" lang="en-US" altLang="zh-CN" sz="2400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baseline="-250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=2H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baseline="-250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=3H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=2H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。求</a:t>
            </a:r>
            <a:r>
              <a:rPr kumimoji="1" lang="en-US" altLang="zh-CN" sz="2400" i="1" dirty="0" err="1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baseline="-25000" dirty="0" err="1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i="1" dirty="0" err="1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baseline="-25000" dirty="0" err="1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ab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i="1" dirty="0" err="1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baseline="-25000" dirty="0" err="1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bc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 </a:t>
            </a:r>
            <a:endParaRPr kumimoji="1" lang="zh-CN" altLang="en-US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580651" y="3538712"/>
            <a:ext cx="531182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方法一</a:t>
            </a: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直接利用耦合电感</a:t>
            </a:r>
            <a:r>
              <a:rPr kumimoji="1" lang="en-US" altLang="zh-CN" sz="2400" b="1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400" b="1" i="1" dirty="0" err="1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3504053" y="4059300"/>
          <a:ext cx="4092283" cy="918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4" name="Equation" r:id="rId1" imgW="44805600" imgH="10058400" progId="Equation.DSMT4">
                  <p:embed/>
                </p:oleObj>
              </mc:Choice>
              <mc:Fallback>
                <p:oleObj name="Equation" r:id="rId1" imgW="44805600" imgH="10058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053" y="4059300"/>
                        <a:ext cx="4092283" cy="9186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/>
        </p:nvGraphicFramePr>
        <p:xfrm>
          <a:off x="3539143" y="4998938"/>
          <a:ext cx="3465068" cy="835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5" name="Equation" r:id="rId3" imgW="41757600" imgH="10058400" progId="Equation.DSMT4">
                  <p:embed/>
                </p:oleObj>
              </mc:Choice>
              <mc:Fallback>
                <p:oleObj name="Equation" r:id="rId3" imgW="41757600" imgH="10058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143" y="4998938"/>
                        <a:ext cx="3465068" cy="835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4"/>
          <p:cNvGraphicFramePr>
            <a:graphicFrameLocks noChangeAspect="1"/>
          </p:cNvGraphicFramePr>
          <p:nvPr/>
        </p:nvGraphicFramePr>
        <p:xfrm>
          <a:off x="3465806" y="5902291"/>
          <a:ext cx="5066634" cy="528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6" name="Equation" r:id="rId5" imgW="55473600" imgH="5791200" progId="Equation.DSMT4">
                  <p:embed/>
                </p:oleObj>
              </mc:Choice>
              <mc:Fallback>
                <p:oleObj name="Equation" r:id="rId5" imgW="55473600" imgH="5791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806" y="5902291"/>
                        <a:ext cx="5066634" cy="5289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450035" y="315058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50035" y="34434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4810175" y="3564563"/>
            <a:ext cx="2808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CN" sz="1800">
              <a:solidFill>
                <a:prstClr val="black"/>
              </a:solidFill>
            </a:endParaRPr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450035" y="530799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307776" y="3379731"/>
          <a:ext cx="2961921" cy="213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7" name="Visio" r:id="rId7" imgW="1267460" imgH="869950" progId="Visio.Drawing.11">
                  <p:embed/>
                </p:oleObj>
              </mc:Choice>
              <mc:Fallback>
                <p:oleObj name="Visio" r:id="rId7" imgW="1267460" imgH="869950" progId="Visio.Drawing.11">
                  <p:embed/>
                  <p:pic>
                    <p:nvPicPr>
                      <p:cNvPr id="0" name="对象 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7776" y="3379731"/>
                        <a:ext cx="2961921" cy="213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3" name="墨迹 2"/>
              <p14:cNvContentPartPr/>
              <p14:nvPr/>
            </p14:nvContentPartPr>
            <p14:xfrm>
              <a:off x="1657440" y="3582360"/>
              <a:ext cx="1132920" cy="6660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0"/>
            </p:blipFill>
            <p:spPr>
              <a:xfrm>
                <a:off x="1657440" y="3582360"/>
                <a:ext cx="1132920" cy="666000"/>
              </a:xfrm>
              <a:prstGeom prst="rect"/>
            </p:spPr>
          </p:pic>
        </mc:Fallback>
      </mc:AlternateContent>
    </p:spTree>
    <p:custDataLst>
      <p:tags r:id="rId11"/>
    </p:custDataLst>
  </p:cSld>
  <p:clrMapOvr>
    <a:masterClrMapping/>
  </p:clrMapOvr>
  <p:transition spd="slow" advTm="2845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92300" y="294413"/>
            <a:ext cx="8306960" cy="9079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ClrTx/>
              <a:buSzTx/>
              <a:buNone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两个线圈之间磁场耦合有什么应用呢？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600"/>
              </a:spcBef>
              <a:buClr>
                <a:srgbClr val="FF0000"/>
              </a:buClr>
              <a:buSzPct val="80000"/>
              <a:buNone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传递能量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。如电力变压器、无线能量传输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936269" y="3806799"/>
            <a:ext cx="1555234" cy="2008468"/>
            <a:chOff x="4936267" y="2989875"/>
            <a:chExt cx="1555233" cy="2008467"/>
          </a:xfrm>
        </p:grpSpPr>
        <p:pic>
          <p:nvPicPr>
            <p:cNvPr id="17" name="Picture 4" descr="电力变压器2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936" y="2989875"/>
              <a:ext cx="1312069" cy="1565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8"/>
            <p:cNvSpPr txBox="1">
              <a:spLocks noChangeArrowheads="1"/>
            </p:cNvSpPr>
            <p:nvPr/>
          </p:nvSpPr>
          <p:spPr bwMode="auto">
            <a:xfrm>
              <a:off x="4936267" y="4577778"/>
              <a:ext cx="1555233" cy="420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sz="2135" dirty="0">
                  <a:solidFill>
                    <a:srgbClr val="00336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电力变压器</a:t>
              </a:r>
              <a:endParaRPr lang="zh-CN" altLang="en-US" sz="2135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53262" y="3748714"/>
            <a:ext cx="2377574" cy="2041435"/>
            <a:chOff x="6390929" y="3039112"/>
            <a:chExt cx="2377574" cy="2041435"/>
          </a:xfrm>
        </p:grpSpPr>
        <p:pic>
          <p:nvPicPr>
            <p:cNvPr id="19" name="Picture 12" descr="1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906" y="3039112"/>
              <a:ext cx="1500188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6390929" y="4659983"/>
              <a:ext cx="2377574" cy="420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sz="2135" dirty="0">
                  <a:solidFill>
                    <a:srgbClr val="00336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小功率电源变压器</a:t>
              </a:r>
              <a:endParaRPr lang="en-US" altLang="zh-CN" sz="2135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4716016" y="1845453"/>
          <a:ext cx="4234128" cy="190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9" name="Visio" r:id="rId3" imgW="3088005" imgH="1395730" progId="Visio.Drawing.11">
                  <p:embed/>
                </p:oleObj>
              </mc:Choice>
              <mc:Fallback>
                <p:oleObj name="Visio" r:id="rId3" imgW="3088005" imgH="1395730" progId="Visio.Drawing.11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1845453"/>
                        <a:ext cx="4234128" cy="1907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" descr="http://image.ednchina.com/2012/4/JS04090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7"/>
          <a:stretch>
            <a:fillRect/>
          </a:stretch>
        </p:blipFill>
        <p:spPr bwMode="auto">
          <a:xfrm>
            <a:off x="509845" y="2134301"/>
            <a:ext cx="4160835" cy="358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665660" y="6405331"/>
            <a:ext cx="2133600" cy="274637"/>
          </a:xfrm>
        </p:spPr>
        <p:txBody>
          <a:bodyPr/>
          <a:lstStyle/>
          <a:p>
            <a:pPr>
              <a:defRPr/>
            </a:pPr>
            <a:r>
              <a:rPr lang="zh-CN" altLang="en-US" sz="1400" dirty="0">
                <a:solidFill>
                  <a:srgbClr val="003366"/>
                </a:solidFill>
              </a:rPr>
              <a:t>引</a:t>
            </a:r>
            <a:r>
              <a:rPr lang="en-US" altLang="zh-CN" sz="1600" dirty="0">
                <a:solidFill>
                  <a:srgbClr val="003366"/>
                </a:solidFill>
              </a:rPr>
              <a:t>-2</a:t>
            </a:r>
            <a:endParaRPr lang="zh-CN" altLang="en-US" sz="1600" dirty="0">
              <a:solidFill>
                <a:srgbClr val="003366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25"/>
          <p:cNvSpPr>
            <a:spLocks noChangeArrowheads="1"/>
          </p:cNvSpPr>
          <p:nvPr/>
        </p:nvSpPr>
        <p:spPr bwMode="auto">
          <a:xfrm>
            <a:off x="244378" y="30165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graphicFrame>
        <p:nvGraphicFramePr>
          <p:cNvPr id="86" name="Object 24"/>
          <p:cNvGraphicFramePr>
            <a:graphicFrameLocks noChangeAspect="1"/>
          </p:cNvGraphicFramePr>
          <p:nvPr/>
        </p:nvGraphicFramePr>
        <p:xfrm>
          <a:off x="4113165" y="1665315"/>
          <a:ext cx="4880070" cy="970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0" name="Equation" r:id="rId1" imgW="50596800" imgH="10058400" progId="Equation.DSMT4">
                  <p:embed/>
                </p:oleObj>
              </mc:Choice>
              <mc:Fallback>
                <p:oleObj name="Equation" r:id="rId1" imgW="50596800" imgH="100584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165" y="1665315"/>
                        <a:ext cx="4880070" cy="970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Rectangle 27"/>
          <p:cNvSpPr>
            <a:spLocks noChangeArrowheads="1"/>
          </p:cNvSpPr>
          <p:nvPr/>
        </p:nvSpPr>
        <p:spPr bwMode="auto">
          <a:xfrm>
            <a:off x="244378" y="30165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graphicFrame>
        <p:nvGraphicFramePr>
          <p:cNvPr id="88" name="Object 26"/>
          <p:cNvGraphicFramePr>
            <a:graphicFrameLocks noChangeAspect="1"/>
          </p:cNvGraphicFramePr>
          <p:nvPr/>
        </p:nvGraphicFramePr>
        <p:xfrm>
          <a:off x="4113165" y="2635451"/>
          <a:ext cx="4289661" cy="970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1" name="Equation" r:id="rId3" imgW="44500800" imgH="10058400" progId="Equation.DSMT4">
                  <p:embed/>
                </p:oleObj>
              </mc:Choice>
              <mc:Fallback>
                <p:oleObj name="Equation" r:id="rId3" imgW="44500800" imgH="100584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165" y="2635451"/>
                        <a:ext cx="4289661" cy="970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Rectangle 29"/>
          <p:cNvSpPr>
            <a:spLocks noChangeArrowheads="1"/>
          </p:cNvSpPr>
          <p:nvPr/>
        </p:nvSpPr>
        <p:spPr bwMode="auto">
          <a:xfrm>
            <a:off x="244378" y="30165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None/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graphicFrame>
        <p:nvGraphicFramePr>
          <p:cNvPr id="90" name="Object 28"/>
          <p:cNvGraphicFramePr>
            <a:graphicFrameLocks noChangeAspect="1"/>
          </p:cNvGraphicFramePr>
          <p:nvPr/>
        </p:nvGraphicFramePr>
        <p:xfrm>
          <a:off x="4263458" y="3663580"/>
          <a:ext cx="3821742" cy="970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2" name="Equation" r:id="rId5" imgW="39624000" imgH="10058400" progId="Equation.DSMT4">
                  <p:embed/>
                </p:oleObj>
              </mc:Choice>
              <mc:Fallback>
                <p:oleObj name="Equation" r:id="rId5" imgW="39624000" imgH="100584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3458" y="3663580"/>
                        <a:ext cx="3821742" cy="970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 Box 30"/>
          <p:cNvSpPr txBox="1">
            <a:spLocks noChangeArrowheads="1"/>
          </p:cNvSpPr>
          <p:nvPr/>
        </p:nvSpPr>
        <p:spPr bwMode="auto">
          <a:xfrm>
            <a:off x="4263458" y="5013177"/>
            <a:ext cx="3908943" cy="830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电流源为指数函数，不能应用相量法。</a:t>
            </a:r>
            <a:endParaRPr kumimoji="1" lang="zh-CN" altLang="en-US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534203" y="476672"/>
            <a:ext cx="374887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方法二</a:t>
            </a: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1" lang="en-US" altLang="zh-CN" sz="2400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型去耦等效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44379" y="3888840"/>
          <a:ext cx="3412836" cy="2039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3" name="Visio" r:id="rId7" imgW="1325245" imgH="818515" progId="Visio.Drawing.11">
                  <p:embed/>
                </p:oleObj>
              </mc:Choice>
              <mc:Fallback>
                <p:oleObj name="Visio" r:id="rId7" imgW="1325245" imgH="818515" progId="Visio.Drawing.11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379" y="3888840"/>
                        <a:ext cx="3412836" cy="2039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336743" y="1350273"/>
          <a:ext cx="3371161" cy="2147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4" name="Visio" r:id="rId9" imgW="1267460" imgH="869950" progId="Visio.Drawing.11">
                  <p:embed/>
                </p:oleObj>
              </mc:Choice>
              <mc:Fallback>
                <p:oleObj name="Visio" r:id="rId9" imgW="1267460" imgH="869950" progId="Visio.Drawing.11">
                  <p:embed/>
                  <p:pic>
                    <p:nvPicPr>
                      <p:cNvPr id="0" name="对象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6743" y="1350273"/>
                        <a:ext cx="3371161" cy="2147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3" name="墨迹 2"/>
              <p14:cNvContentPartPr/>
              <p14:nvPr/>
            </p14:nvContentPartPr>
            <p14:xfrm>
              <a:off x="939240" y="1542960"/>
              <a:ext cx="2311920" cy="383436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12"/>
            </p:blipFill>
            <p:spPr>
              <a:xfrm>
                <a:off x="939240" y="1542960"/>
                <a:ext cx="2311920" cy="3834360"/>
              </a:xfrm>
              <a:prstGeom prst="rect"/>
            </p:spPr>
          </p:pic>
        </mc:Fallback>
      </mc:AlternateContent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95536" y="325054"/>
            <a:ext cx="8136904" cy="10009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3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kumimoji="1"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2】</a:t>
            </a:r>
            <a:r>
              <a:rPr kumimoji="1" lang="en-US" altLang="zh-CN" sz="2400" b="1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1"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en-US" altLang="zh-CN" sz="2400" b="1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=1H</a:t>
            </a:r>
            <a:r>
              <a:rPr kumimoji="1"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=2H</a:t>
            </a:r>
            <a:r>
              <a:rPr kumimoji="1"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                           ，</a:t>
            </a:r>
            <a:endParaRPr kumimoji="1" lang="en-US" altLang="zh-CN" sz="2400" b="1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629920" indent="-629920" defTabSz="914400">
              <a:lnSpc>
                <a:spcPct val="13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求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稳态下的</a:t>
            </a:r>
            <a:r>
              <a:rPr kumimoji="1"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b="1" i="1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400" b="1" baseline="-25000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en-US" altLang="zh-CN" sz="2400" b="1" i="1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400" b="1" baseline="-25000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kumimoji="1" lang="en-US" altLang="zh-CN" sz="2400" b="1" i="1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400" b="1" baseline="-25000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1"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kumimoji="1" lang="zh-CN" altLang="en-US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5305521" y="340939"/>
          <a:ext cx="2133357" cy="513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7" name="Equation" r:id="rId1" imgW="25298400" imgH="6096000" progId="Equation.DSMT4">
                  <p:embed/>
                </p:oleObj>
              </mc:Choice>
              <mc:Fallback>
                <p:oleObj name="Equation" r:id="rId1" imgW="25298400" imgH="6096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521" y="340939"/>
                        <a:ext cx="2133357" cy="513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3865361" y="1996430"/>
            <a:ext cx="288032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【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】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用去耦等效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" name="Object 16"/>
          <p:cNvGraphicFramePr>
            <a:graphicFrameLocks noChangeAspect="1"/>
          </p:cNvGraphicFramePr>
          <p:nvPr/>
        </p:nvGraphicFramePr>
        <p:xfrm>
          <a:off x="323528" y="1170632"/>
          <a:ext cx="3292475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8" name="Visio" r:id="rId3" imgW="1226185" imgH="1000125" progId="Visio.Drawing.11">
                  <p:embed/>
                </p:oleObj>
              </mc:Choice>
              <mc:Fallback>
                <p:oleObj name="Visio" r:id="rId3" imgW="1226185" imgH="1000125" progId="Visio.Drawing.11">
                  <p:embed/>
                  <p:pic>
                    <p:nvPicPr>
                      <p:cNvPr id="0" name="图片 749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170632"/>
                        <a:ext cx="3292475" cy="268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7A5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422400" y="3915494"/>
          <a:ext cx="3149600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9" name="Visio" r:id="rId5" imgW="1164590" imgH="965835" progId="Visio.Drawing.11">
                  <p:embed/>
                </p:oleObj>
              </mc:Choice>
              <mc:Fallback>
                <p:oleObj name="Visio" r:id="rId5" imgW="1164590" imgH="965835" progId="Visio.Drawing.11">
                  <p:embed/>
                  <p:pic>
                    <p:nvPicPr>
                      <p:cNvPr id="0" name="图片 74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3915494"/>
                        <a:ext cx="3149600" cy="260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5" y="3649663"/>
            <a:ext cx="3179763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28"/>
          <p:cNvSpPr>
            <a:spLocks noChangeArrowheads="1"/>
          </p:cNvSpPr>
          <p:nvPr/>
        </p:nvSpPr>
        <p:spPr bwMode="auto">
          <a:xfrm rot="16200000">
            <a:off x="960438" y="4838700"/>
            <a:ext cx="271462" cy="439738"/>
          </a:xfrm>
          <a:prstGeom prst="downArrow">
            <a:avLst>
              <a:gd name="adj1" fmla="val 50000"/>
              <a:gd name="adj2" fmla="val 54664"/>
            </a:avLst>
          </a:prstGeom>
          <a:solidFill>
            <a:schemeClr val="hlink"/>
          </a:solidFill>
          <a:ln w="38100">
            <a:solidFill>
              <a:srgbClr val="0000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0"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722313" y="4519613"/>
            <a:ext cx="90011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去耦</a:t>
            </a:r>
            <a:endParaRPr lang="zh-CN" altLang="en-US" sz="180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 rot="16200000">
            <a:off x="4583906" y="4839494"/>
            <a:ext cx="271463" cy="441325"/>
          </a:xfrm>
          <a:prstGeom prst="downArrow">
            <a:avLst>
              <a:gd name="adj1" fmla="val 50000"/>
              <a:gd name="adj2" fmla="val 54861"/>
            </a:avLst>
          </a:prstGeom>
          <a:solidFill>
            <a:schemeClr val="hlink"/>
          </a:solidFill>
          <a:ln w="38100">
            <a:solidFill>
              <a:srgbClr val="000099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0"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4416425" y="4276725"/>
            <a:ext cx="76676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80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相量模型</a:t>
            </a:r>
            <a:endParaRPr lang="zh-CN" altLang="en-US" sz="180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 animBg="1"/>
      <p:bldP spid="25" grpId="0"/>
      <p:bldP spid="26" grpId="0" animBg="1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1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9A4F1B-B7FA-43BE-B84A-2C7DB99ACBEE}" type="slidenum">
              <a:rPr kumimoji="0" lang="zh-CN" altLang="en-US" sz="1600" smtClean="0">
                <a:solidFill>
                  <a:srgbClr val="002060"/>
                </a:solidFill>
                <a:latin typeface="Calibri" panose="020F0502020204030204" pitchFamily="34" charset="0"/>
              </a:rPr>
            </a:fld>
            <a:endParaRPr kumimoji="0" lang="zh-CN" altLang="en-US" sz="160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434975" y="3376613"/>
          <a:ext cx="40798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2" name="Equation" r:id="rId1" imgW="2247900" imgH="393700" progId="Equation.DSMT4">
                  <p:embed/>
                </p:oleObj>
              </mc:Choice>
              <mc:Fallback>
                <p:oleObj name="Equation" r:id="rId1" imgW="2247900" imgH="393700" progId="Equation.DSMT4">
                  <p:embed/>
                  <p:pic>
                    <p:nvPicPr>
                      <p:cNvPr id="0" name="图片 923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376613"/>
                        <a:ext cx="40798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457200" y="4160838"/>
          <a:ext cx="31813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3" name="Equation" r:id="rId3" imgW="1752600" imgH="457200" progId="Equation.DSMT4">
                  <p:embed/>
                </p:oleObj>
              </mc:Choice>
              <mc:Fallback>
                <p:oleObj name="Equation" r:id="rId3" imgW="1752600" imgH="457200" progId="Equation.DSMT4">
                  <p:embed/>
                  <p:pic>
                    <p:nvPicPr>
                      <p:cNvPr id="0" name="图片 923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60838"/>
                        <a:ext cx="3181350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5041900" y="3429000"/>
          <a:ext cx="3519488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4" name="Equation" r:id="rId5" imgW="1765300" imgH="787400" progId="Equation.DSMT4">
                  <p:embed/>
                </p:oleObj>
              </mc:Choice>
              <mc:Fallback>
                <p:oleObj name="Equation" r:id="rId5" imgW="1765300" imgH="787400" progId="Equation.DSMT4">
                  <p:embed/>
                  <p:pic>
                    <p:nvPicPr>
                      <p:cNvPr id="0" name="图片 923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3429000"/>
                        <a:ext cx="3519488" cy="157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327025" y="5238750"/>
          <a:ext cx="382111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5" name="Equation" r:id="rId7" imgW="2057400" imgH="393700" progId="Equation.DSMT4">
                  <p:embed/>
                </p:oleObj>
              </mc:Choice>
              <mc:Fallback>
                <p:oleObj name="Equation" r:id="rId7" imgW="2057400" imgH="393700" progId="Equation.DSMT4">
                  <p:embed/>
                  <p:pic>
                    <p:nvPicPr>
                      <p:cNvPr id="0" name="图片 923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5238750"/>
                        <a:ext cx="3821113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5041900" y="2755900"/>
          <a:ext cx="32035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6" name="Equation" r:id="rId9" imgW="1765300" imgH="241300" progId="Equation.DSMT4">
                  <p:embed/>
                </p:oleObj>
              </mc:Choice>
              <mc:Fallback>
                <p:oleObj name="Equation" r:id="rId9" imgW="1765300" imgH="241300" progId="Equation.DSMT4">
                  <p:embed/>
                  <p:pic>
                    <p:nvPicPr>
                      <p:cNvPr id="0" name="图片 923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2755900"/>
                        <a:ext cx="320357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对象 10"/>
          <p:cNvGraphicFramePr>
            <a:graphicFrameLocks noChangeAspect="1"/>
          </p:cNvGraphicFramePr>
          <p:nvPr/>
        </p:nvGraphicFramePr>
        <p:xfrm>
          <a:off x="327025" y="282575"/>
          <a:ext cx="3786188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7" name="Visio" r:id="rId11" imgW="1400810" imgH="996315" progId="Visio.Drawing.11">
                  <p:embed/>
                </p:oleObj>
              </mc:Choice>
              <mc:Fallback>
                <p:oleObj name="Visio" r:id="rId11" imgW="1400810" imgH="996315" progId="Visio.Drawing.11">
                  <p:embed/>
                  <p:pic>
                    <p:nvPicPr>
                      <p:cNvPr id="0" name="图片 923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282575"/>
                        <a:ext cx="3786188" cy="269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73" y="1412776"/>
            <a:ext cx="3946772" cy="29721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1781" y="347293"/>
            <a:ext cx="85755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FF0000"/>
              </a:buClr>
              <a:buSzPct val="80000"/>
            </a:pP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传递信号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。如磁棒天线线圈、电流互感器、磁隔离耦合技术。</a:t>
            </a: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好处是电气隔离。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22946" y="4086556"/>
            <a:ext cx="2297055" cy="1855320"/>
            <a:chOff x="6145952" y="3103290"/>
            <a:chExt cx="2088232" cy="16866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83" b="4494"/>
            <a:stretch>
              <a:fillRect/>
            </a:stretch>
          </p:blipFill>
          <p:spPr>
            <a:xfrm>
              <a:off x="6181957" y="3103290"/>
              <a:ext cx="2016224" cy="132814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145952" y="4454188"/>
              <a:ext cx="2088232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芯片级磁隔离变压器</a:t>
              </a:r>
              <a:endParaRPr lang="zh-CN" altLang="en-US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9092" y="4133318"/>
            <a:ext cx="3414541" cy="2662332"/>
            <a:chOff x="3447985" y="2656943"/>
            <a:chExt cx="3414539" cy="242030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7985" y="2656943"/>
              <a:ext cx="1739265" cy="242030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863344" y="3457760"/>
              <a:ext cx="1999180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电流互感器</a:t>
              </a:r>
              <a:endParaRPr lang="zh-CN" altLang="en-US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232644" y="2051137"/>
            <a:ext cx="2891791" cy="1544385"/>
            <a:chOff x="5364088" y="1332597"/>
            <a:chExt cx="2628900" cy="127635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4088" y="1332597"/>
              <a:ext cx="2628900" cy="1276350"/>
            </a:xfrm>
            <a:prstGeom prst="rect">
              <a:avLst/>
            </a:prstGeom>
          </p:spPr>
        </p:pic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5516786" y="2275947"/>
              <a:ext cx="2266354" cy="33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sz="2000" dirty="0">
                  <a:solidFill>
                    <a:srgbClr val="00336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收音机磁棒天线线圈</a:t>
              </a:r>
              <a:endParaRPr lang="zh-CN" altLang="en-US" sz="20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681048" y="6521012"/>
            <a:ext cx="2133600" cy="274637"/>
          </a:xfrm>
        </p:spPr>
        <p:txBody>
          <a:bodyPr/>
          <a:lstStyle/>
          <a:p>
            <a:pPr>
              <a:defRPr/>
            </a:pPr>
            <a:r>
              <a:rPr lang="zh-CN" altLang="en-US" sz="1400" dirty="0">
                <a:solidFill>
                  <a:srgbClr val="003366"/>
                </a:solidFill>
              </a:rPr>
              <a:t>引</a:t>
            </a:r>
            <a:r>
              <a:rPr lang="en-US" altLang="zh-CN" sz="1600" dirty="0">
                <a:solidFill>
                  <a:srgbClr val="003366"/>
                </a:solidFill>
              </a:rPr>
              <a:t>-3</a:t>
            </a:r>
            <a:endParaRPr lang="zh-CN" altLang="en-US" sz="1600" dirty="0">
              <a:solidFill>
                <a:srgbClr val="003366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62125" y="1645117"/>
          <a:ext cx="4201108" cy="21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8" name="Visio" r:id="rId1" imgW="2819400" imgH="1422400" progId="Visio.Drawing.11">
                  <p:embed/>
                </p:oleObj>
              </mc:Choice>
              <mc:Fallback>
                <p:oleObj name="Visio" r:id="rId1" imgW="2819400" imgH="1422400" progId="Visio.Drawing.11">
                  <p:embed/>
                  <p:pic>
                    <p:nvPicPr>
                      <p:cNvPr id="0" name="图片 683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2125" y="1645117"/>
                        <a:ext cx="4201108" cy="211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TextBox 33"/>
          <p:cNvSpPr txBox="1">
            <a:spLocks noChangeArrowheads="1"/>
          </p:cNvSpPr>
          <p:nvPr/>
        </p:nvSpPr>
        <p:spPr bwMode="auto">
          <a:xfrm>
            <a:off x="960301" y="535392"/>
            <a:ext cx="2576580" cy="5001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43" tIns="34272" rIns="68543" bIns="34272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28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磁耦合现象</a:t>
            </a:r>
            <a:endParaRPr lang="zh-CN" altLang="en-US" sz="2800" dirty="0">
              <a:solidFill>
                <a:srgbClr val="003366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683568" y="2042484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9" name="Equation" r:id="rId3" imgW="5486400" imgH="5486400" progId="Equation.DSMT4">
                  <p:embed/>
                </p:oleObj>
              </mc:Choice>
              <mc:Fallback>
                <p:oleObj name="Equation" r:id="rId3" imgW="5486400" imgH="54864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042484"/>
                        <a:ext cx="45720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3"/>
          <p:cNvSpPr>
            <a:spLocks noChangeArrowheads="1"/>
          </p:cNvSpPr>
          <p:nvPr/>
        </p:nvSpPr>
        <p:spPr bwMode="auto">
          <a:xfrm>
            <a:off x="793164" y="5882275"/>
            <a:ext cx="71433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defTabSz="914400" eaLnBrk="0" hangingPunct="0"/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磁通相互交链的</a:t>
            </a:r>
            <a:r>
              <a:rPr lang="zh-CN" altLang="en-US" sz="2400" b="1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现象称为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磁耦合</a:t>
            </a:r>
            <a:r>
              <a:rPr lang="zh-CN" altLang="en-US" sz="2400" b="1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现象或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互感</a:t>
            </a:r>
            <a:r>
              <a:rPr lang="zh-CN" altLang="en-US" sz="2400" b="1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现象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" name="Group 116"/>
          <p:cNvGrpSpPr/>
          <p:nvPr/>
        </p:nvGrpSpPr>
        <p:grpSpPr bwMode="auto">
          <a:xfrm>
            <a:off x="622144" y="531008"/>
            <a:ext cx="417510" cy="503238"/>
            <a:chOff x="1913" y="498"/>
            <a:chExt cx="263" cy="317"/>
          </a:xfrm>
        </p:grpSpPr>
        <p:sp>
          <p:nvSpPr>
            <p:cNvPr id="23" name="Oval 31"/>
            <p:cNvSpPr>
              <a:spLocks noChangeArrowheads="1"/>
            </p:cNvSpPr>
            <p:nvPr/>
          </p:nvSpPr>
          <p:spPr bwMode="auto">
            <a:xfrm>
              <a:off x="1934" y="534"/>
              <a:ext cx="242" cy="25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zh-CN" altLang="en-US" sz="1865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Rectangle 118"/>
            <p:cNvSpPr>
              <a:spLocks noChangeArrowheads="1"/>
            </p:cNvSpPr>
            <p:nvPr/>
          </p:nvSpPr>
          <p:spPr bwMode="auto">
            <a:xfrm>
              <a:off x="1913" y="498"/>
              <a:ext cx="236" cy="31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65" dirty="0">
                  <a:solidFill>
                    <a:srgbClr val="0050B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  <a:endParaRPr lang="zh-CN" altLang="en-US" sz="2665" dirty="0">
                <a:solidFill>
                  <a:srgbClr val="0050B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669868" y="1424219"/>
          <a:ext cx="4322019" cy="243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0" name="Visio" r:id="rId5" imgW="1558290" imgH="880110" progId="Visio.Drawing.11">
                  <p:embed/>
                </p:oleObj>
              </mc:Choice>
              <mc:Fallback>
                <p:oleObj name="Visio" r:id="rId5" imgW="1558290" imgH="880110" progId="Visio.Drawing.11">
                  <p:embed/>
                  <p:pic>
                    <p:nvPicPr>
                      <p:cNvPr id="0" name="图片 6830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9868" y="1424219"/>
                        <a:ext cx="4322019" cy="243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60300" y="1987101"/>
          <a:ext cx="1214125" cy="390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1" name="Visio" r:id="rId7" imgW="901700" imgH="304800" progId="Visio.Drawing.11">
                  <p:embed/>
                </p:oleObj>
              </mc:Choice>
              <mc:Fallback>
                <p:oleObj name="Visio" r:id="rId7" imgW="901700" imgH="304800" progId="Visio.Drawing.11">
                  <p:embed/>
                  <p:pic>
                    <p:nvPicPr>
                      <p:cNvPr id="0" name="图片 683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0300" y="1987101"/>
                        <a:ext cx="1214125" cy="3902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70879" y="1375461"/>
          <a:ext cx="3161875" cy="6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2" name="Visio" r:id="rId9" imgW="1253490" imgH="277495" progId="Visio.Drawing.11">
                  <p:embed/>
                </p:oleObj>
              </mc:Choice>
              <mc:Fallback>
                <p:oleObj name="Visio" r:id="rId9" imgW="1253490" imgH="277495" progId="Visio.Drawing.11">
                  <p:embed/>
                  <p:pic>
                    <p:nvPicPr>
                      <p:cNvPr id="0" name="图片 683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0879" y="1375461"/>
                        <a:ext cx="3161875" cy="69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60300" y="1485205"/>
          <a:ext cx="1214125" cy="48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3" name="Visio" r:id="rId11" imgW="901700" imgH="368300" progId="Visio.Drawing.11">
                  <p:embed/>
                </p:oleObj>
              </mc:Choice>
              <mc:Fallback>
                <p:oleObj name="Visio" r:id="rId11" imgW="901700" imgH="368300" progId="Visio.Drawing.11">
                  <p:embed/>
                  <p:pic>
                    <p:nvPicPr>
                      <p:cNvPr id="0" name="图片 683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0300" y="1485205"/>
                        <a:ext cx="1214125" cy="488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168067" y="1987941"/>
          <a:ext cx="1353907" cy="55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4" name="Visio" r:id="rId13" imgW="914400" imgH="381000" progId="Visio.Drawing.11">
                  <p:embed/>
                </p:oleObj>
              </mc:Choice>
              <mc:Fallback>
                <p:oleObj name="Visio" r:id="rId13" imgW="914400" imgH="381000" progId="Visio.Drawing.11">
                  <p:embed/>
                  <p:pic>
                    <p:nvPicPr>
                      <p:cNvPr id="0" name="图片 6831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68067" y="1987941"/>
                        <a:ext cx="1353907" cy="55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292081" y="1335192"/>
          <a:ext cx="3477692" cy="765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5" name="Visio" r:id="rId15" imgW="2336800" imgH="520700" progId="Visio.Drawing.11">
                  <p:embed/>
                </p:oleObj>
              </mc:Choice>
              <mc:Fallback>
                <p:oleObj name="Visio" r:id="rId15" imgW="2336800" imgH="520700" progId="Visio.Drawing.11">
                  <p:embed/>
                  <p:pic>
                    <p:nvPicPr>
                      <p:cNvPr id="0" name="图片 6831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92081" y="1335192"/>
                        <a:ext cx="3477692" cy="765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143489" y="1434312"/>
          <a:ext cx="1353907" cy="55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6" name="Visio" r:id="rId17" imgW="914400" imgH="381000" progId="Visio.Drawing.11">
                  <p:embed/>
                </p:oleObj>
              </mc:Choice>
              <mc:Fallback>
                <p:oleObj name="Visio" r:id="rId17" imgW="914400" imgH="381000" progId="Visio.Drawing.11">
                  <p:embed/>
                  <p:pic>
                    <p:nvPicPr>
                      <p:cNvPr id="0" name="图片 6831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143489" y="1434312"/>
                        <a:ext cx="1353907" cy="55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7450560" y="2252869"/>
          <a:ext cx="482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7" name="Equation" r:id="rId19" imgW="5791200" imgH="5486400" progId="Equation.DSMT4">
                  <p:embed/>
                </p:oleObj>
              </mc:Choice>
              <mc:Fallback>
                <p:oleObj name="Equation" r:id="rId19" imgW="5791200" imgH="5486400" progId="Equation.DSMT4">
                  <p:embed/>
                  <p:pic>
                    <p:nvPicPr>
                      <p:cNvPr id="0" name="图片 683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0560" y="2252869"/>
                        <a:ext cx="48240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5652120" y="1316765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8" name="Equation" r:id="rId21" imgW="5486400" imgH="5486400" progId="Equation.DSMT4">
                  <p:embed/>
                </p:oleObj>
              </mc:Choice>
              <mc:Fallback>
                <p:oleObj name="Equation" r:id="rId21" imgW="5486400" imgH="5486400" progId="Equation.DSMT4">
                  <p:embed/>
                  <p:pic>
                    <p:nvPicPr>
                      <p:cNvPr id="0" name="图片 683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1316765"/>
                        <a:ext cx="45720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659315" y="3863951"/>
            <a:ext cx="3257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altLang="zh-CN" sz="2400" b="1" i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zh-CN" sz="2400" b="1" baseline="-250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11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：线圈</a:t>
            </a:r>
            <a:r>
              <a:rPr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的自感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磁通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5482" y="4270037"/>
            <a:ext cx="3720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altLang="zh-CN" sz="2400" b="1" i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zh-CN" sz="2400" b="1" baseline="-250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21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：线圈</a:t>
            </a:r>
            <a:r>
              <a:rPr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的互感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磁通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839511" y="3791943"/>
            <a:ext cx="3257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altLang="zh-CN" sz="2400" b="1" i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zh-CN" sz="2400" b="1" baseline="-250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22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：线圈</a:t>
            </a:r>
            <a:r>
              <a:rPr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的自感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磁通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835678" y="4198029"/>
            <a:ext cx="3720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altLang="zh-CN" sz="2400" b="1" i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zh-CN" sz="2400" b="1" baseline="-250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12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：线圈</a:t>
            </a:r>
            <a:r>
              <a:rPr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的互感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磁通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40424" y="5094666"/>
            <a:ext cx="7283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i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2400" b="1" baseline="-250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11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zh-CN" altLang="en-US" sz="2400" b="1" i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2400" b="1" baseline="-250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22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：自感磁链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；</a:t>
            </a:r>
            <a:r>
              <a:rPr lang="zh-CN" altLang="en-US" sz="2400" b="1" i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2400" b="1" baseline="-250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12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zh-CN" altLang="en-US" sz="2400" b="1" i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2400" b="1" baseline="-25000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21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：互</a:t>
            </a:r>
            <a:r>
              <a:rPr lang="zh-CN" altLang="en-US" sz="2400" b="1" dirty="0">
                <a:solidFill>
                  <a:srgbClr val="0033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感磁链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2223979" y="1352785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9" name="Equation" r:id="rId23" imgW="5486400" imgH="5486400" progId="Equation.DSMT4">
                  <p:embed/>
                </p:oleObj>
              </mc:Choice>
              <mc:Fallback>
                <p:oleObj name="Equation" r:id="rId23" imgW="5486400" imgH="54864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3979" y="1352785"/>
                        <a:ext cx="45720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5" grpId="0"/>
      <p:bldP spid="19" grpId="0"/>
      <p:bldP spid="60" grpId="0"/>
      <p:bldP spid="61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3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58738" y="1288935"/>
          <a:ext cx="3837909" cy="2134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4" name="Visio" r:id="rId1" imgW="1524000" imgH="849630" progId="Visio.Drawing.11">
                  <p:embed/>
                </p:oleObj>
              </mc:Choice>
              <mc:Fallback>
                <p:oleObj name="Visio" r:id="rId1" imgW="1524000" imgH="8496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738" y="1288935"/>
                        <a:ext cx="3837909" cy="21340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8147" y="4196801"/>
            <a:ext cx="263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003366"/>
                </a:solidFill>
              </a:rPr>
              <a:t>线圈</a:t>
            </a:r>
            <a:r>
              <a:rPr lang="en-US" altLang="zh-CN" sz="2400" b="1" dirty="0">
                <a:solidFill>
                  <a:srgbClr val="003366"/>
                </a:solidFill>
              </a:rPr>
              <a:t>1</a:t>
            </a:r>
            <a:r>
              <a:rPr lang="zh-CN" altLang="zh-CN" sz="2400" b="1" dirty="0">
                <a:solidFill>
                  <a:srgbClr val="003366"/>
                </a:solidFill>
              </a:rPr>
              <a:t>的总磁链</a:t>
            </a:r>
            <a:r>
              <a:rPr lang="zh-CN" altLang="en-US" sz="2400" b="1" dirty="0">
                <a:solidFill>
                  <a:srgbClr val="003366"/>
                </a:solidFill>
              </a:rPr>
              <a:t>：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824" y="586762"/>
            <a:ext cx="4364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003366"/>
                </a:solidFill>
              </a:rPr>
              <a:t>如果两个线圈都载有电流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518515" y="4672585"/>
          <a:ext cx="614680" cy="441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5" name="Equation" r:id="rId3" imgW="7620000" imgH="5486400" progId="Equation.DSMT4">
                  <p:embed/>
                </p:oleObj>
              </mc:Choice>
              <mc:Fallback>
                <p:oleObj name="Equation" r:id="rId3" imgW="7620000" imgH="5486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8515" y="4672585"/>
                        <a:ext cx="614680" cy="441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100025" y="4219074"/>
          <a:ext cx="1591971" cy="441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6" name="Equation" r:id="rId5" imgW="19812000" imgH="5486400" progId="Equation.DSMT4">
                  <p:embed/>
                </p:oleObj>
              </mc:Choice>
              <mc:Fallback>
                <p:oleObj name="Equation" r:id="rId5" imgW="19812000" imgH="5486400" progId="Equation.DSMT4">
                  <p:embed/>
                  <p:pic>
                    <p:nvPicPr>
                      <p:cNvPr id="0" name="图片 1096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025" y="4219074"/>
                        <a:ext cx="1591971" cy="4414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129250" y="5055172"/>
          <a:ext cx="1594327" cy="441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7" name="Equation" r:id="rId7" imgW="19812000" imgH="5486400" progId="Equation.DSMT4">
                  <p:embed/>
                </p:oleObj>
              </mc:Choice>
              <mc:Fallback>
                <p:oleObj name="Equation" r:id="rId7" imgW="19812000" imgH="5486400" progId="Equation.DSMT4">
                  <p:embed/>
                  <p:pic>
                    <p:nvPicPr>
                      <p:cNvPr id="0" name="图片 1096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9250" y="5055172"/>
                        <a:ext cx="1594327" cy="441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67545" y="5045115"/>
            <a:ext cx="252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003366"/>
                </a:solidFill>
              </a:rPr>
              <a:t>线圈</a:t>
            </a:r>
            <a:r>
              <a:rPr lang="en-US" altLang="zh-CN" sz="2400" b="1" dirty="0">
                <a:solidFill>
                  <a:srgbClr val="003366"/>
                </a:solidFill>
              </a:rPr>
              <a:t>2</a:t>
            </a:r>
            <a:r>
              <a:rPr lang="zh-CN" altLang="zh-CN" sz="2400" b="1" dirty="0">
                <a:solidFill>
                  <a:srgbClr val="003366"/>
                </a:solidFill>
              </a:rPr>
              <a:t>的总磁链</a:t>
            </a:r>
            <a:r>
              <a:rPr lang="zh-CN" altLang="en-US" sz="2400" b="1" dirty="0">
                <a:solidFill>
                  <a:srgbClr val="003366"/>
                </a:solidFill>
              </a:rPr>
              <a:t>：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4012927" y="5507477"/>
          <a:ext cx="835580" cy="441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8" name="Equation" r:id="rId9" imgW="10363200" imgH="5486400" progId="Equation.DSMT4">
                  <p:embed/>
                </p:oleObj>
              </mc:Choice>
              <mc:Fallback>
                <p:oleObj name="Equation" r:id="rId9" imgW="10363200" imgH="5486400" progId="Equation.DSMT4">
                  <p:embed/>
                  <p:pic>
                    <p:nvPicPr>
                      <p:cNvPr id="0" name="图片 1096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927" y="5507477"/>
                        <a:ext cx="835580" cy="441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: 圆角 6"/>
          <p:cNvSpPr/>
          <p:nvPr/>
        </p:nvSpPr>
        <p:spPr>
          <a:xfrm>
            <a:off x="5592665" y="853502"/>
            <a:ext cx="2925795" cy="5108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CN" sz="2665" b="1" i="1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</a:t>
            </a:r>
            <a:r>
              <a:rPr lang="en-US" altLang="zh-CN" sz="2665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  <a:r>
              <a:rPr lang="en-US" altLang="zh-CN" sz="2665" b="1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lang="en-US" altLang="zh-CN" sz="2665" b="1" i="1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2665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21</a:t>
            </a:r>
            <a:r>
              <a:rPr lang="en-US" altLang="zh-CN" sz="2665" b="1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665" b="1" i="1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endParaRPr lang="en-US" altLang="zh-CN" sz="2665" b="1" baseline="-25000" dirty="0">
              <a:solidFill>
                <a:srgbClr val="FF33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11845" y="2652290"/>
            <a:ext cx="3529087" cy="2419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Clr>
                <a:srgbClr val="0070C0"/>
              </a:buClr>
              <a:buSzPct val="60000"/>
              <a:buFont typeface="Wingdings" panose="05000000000000000000" pitchFamily="2" charset="2"/>
              <a:buChar char="u"/>
            </a:pPr>
            <a:r>
              <a:rPr lang="en-US" altLang="zh-CN" sz="2400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，称为两线圈之间的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互感</a:t>
            </a:r>
            <a:endParaRPr lang="en-US" altLang="zh-CN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Clr>
                <a:srgbClr val="0070C0"/>
              </a:buClr>
              <a:buSzPct val="60000"/>
              <a:buFont typeface="Wingdings" panose="05000000000000000000" pitchFamily="2" charset="2"/>
              <a:buChar char="u"/>
            </a:pPr>
            <a:r>
              <a:rPr lang="en-US" altLang="zh-CN" sz="2400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的单位：</a:t>
            </a:r>
            <a:r>
              <a:rPr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</a:t>
            </a:r>
            <a:endParaRPr lang="en-US" altLang="zh-CN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Clr>
                <a:srgbClr val="0070C0"/>
              </a:buClr>
              <a:buSzPct val="60000"/>
              <a:buFont typeface="Wingdings" panose="05000000000000000000" pitchFamily="2" charset="2"/>
              <a:buChar char="u"/>
            </a:pPr>
            <a:r>
              <a:rPr kumimoji="1" lang="en-US" altLang="zh-CN" sz="2400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表示两线圈之间磁耦合的强弱</a:t>
            </a:r>
            <a:endParaRPr lang="en-US" altLang="zh-CN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TextBox 33"/>
          <p:cNvSpPr txBox="1">
            <a:spLocks noChangeArrowheads="1"/>
          </p:cNvSpPr>
          <p:nvPr/>
        </p:nvSpPr>
        <p:spPr bwMode="auto">
          <a:xfrm>
            <a:off x="5690313" y="2084852"/>
            <a:ext cx="1755345" cy="479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43" tIns="34272" rIns="68543" bIns="34272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2665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互感</a:t>
            </a:r>
            <a:endParaRPr lang="zh-CN" altLang="en-US" sz="2665" dirty="0">
              <a:solidFill>
                <a:srgbClr val="003366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6" name="Group 116"/>
          <p:cNvGrpSpPr/>
          <p:nvPr/>
        </p:nvGrpSpPr>
        <p:grpSpPr bwMode="auto">
          <a:xfrm>
            <a:off x="5352187" y="2080464"/>
            <a:ext cx="436565" cy="503236"/>
            <a:chOff x="1913" y="498"/>
            <a:chExt cx="275" cy="317"/>
          </a:xfrm>
        </p:grpSpPr>
        <p:sp>
          <p:nvSpPr>
            <p:cNvPr id="27" name="Oval 31"/>
            <p:cNvSpPr>
              <a:spLocks noChangeArrowheads="1"/>
            </p:cNvSpPr>
            <p:nvPr/>
          </p:nvSpPr>
          <p:spPr bwMode="auto">
            <a:xfrm>
              <a:off x="1934" y="534"/>
              <a:ext cx="254" cy="26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anose="02010609030101010101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zh-CN" altLang="en-US" sz="2665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Rectangle 118"/>
            <p:cNvSpPr>
              <a:spLocks noChangeArrowheads="1"/>
            </p:cNvSpPr>
            <p:nvPr/>
          </p:nvSpPr>
          <p:spPr bwMode="auto">
            <a:xfrm>
              <a:off x="1913" y="498"/>
              <a:ext cx="236" cy="31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665" dirty="0">
                  <a:solidFill>
                    <a:srgbClr val="0050B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endParaRPr lang="zh-CN" altLang="en-US" sz="2665" dirty="0">
                <a:solidFill>
                  <a:srgbClr val="0050B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3514515" y="5499511"/>
          <a:ext cx="660781" cy="441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9" name="Equation" r:id="rId11" imgW="8229600" imgH="5486400" progId="Equation.DSMT4">
                  <p:embed/>
                </p:oleObj>
              </mc:Choice>
              <mc:Fallback>
                <p:oleObj name="Equation" r:id="rId11" imgW="8229600" imgH="54864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515" y="5499511"/>
                        <a:ext cx="660781" cy="441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4001402" y="4663109"/>
          <a:ext cx="858631" cy="441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0" name="Equation" r:id="rId13" imgW="10668000" imgH="5486400" progId="Equation.DSMT4">
                  <p:embed/>
                </p:oleObj>
              </mc:Choice>
              <mc:Fallback>
                <p:oleObj name="Equation" r:id="rId13" imgW="10668000" imgH="5486400" progId="Equation.DSMT4">
                  <p:embed/>
                  <p:pic>
                    <p:nvPicPr>
                      <p:cNvPr id="0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1402" y="4663109"/>
                        <a:ext cx="858631" cy="4418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7" grpId="0" animBg="1" uiExpand="1" build="p"/>
      <p:bldP spid="19" grpId="0" build="p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35059" y="344670"/>
            <a:ext cx="4236645" cy="204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影响互感</a:t>
            </a:r>
            <a:r>
              <a:rPr kumimoji="1"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因素：</a:t>
            </a:r>
            <a:r>
              <a:rPr kumimoji="1"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kumimoji="1" lang="zh-CN" altLang="en-US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两线圈的距离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两线圈摆放位置</a:t>
            </a:r>
            <a:endParaRPr kumimoji="1" lang="zh-CN" altLang="en-US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线圈缠绕方式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kumimoji="1" lang="en-US" altLang="zh-CN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12"/>
          <p:cNvSpPr txBox="1">
            <a:spLocks noChangeArrowheads="1"/>
          </p:cNvSpPr>
          <p:nvPr/>
        </p:nvSpPr>
        <p:spPr bwMode="auto">
          <a:xfrm>
            <a:off x="8388672" y="5525916"/>
            <a:ext cx="431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/>
              <a:t>4</a:t>
            </a:r>
            <a:endParaRPr lang="zh-CN" altLang="en-US" sz="16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161673" y="1490631"/>
          <a:ext cx="1281984" cy="92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6" name="Visio" r:id="rId1" imgW="673100" imgH="495300" progId="Visio.Drawing.11">
                  <p:embed/>
                </p:oleObj>
              </mc:Choice>
              <mc:Fallback>
                <p:oleObj name="Visio" r:id="rId1" imgW="673100" imgH="495300" progId="Visio.Drawing.11">
                  <p:embed/>
                  <p:pic>
                    <p:nvPicPr>
                      <p:cNvPr id="0" name="图片 294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61673" y="1490631"/>
                        <a:ext cx="1281984" cy="92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101940" y="453203"/>
          <a:ext cx="877067" cy="97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7" name="Visio" r:id="rId3" imgW="495300" imgH="546100" progId="Visio.Drawing.11">
                  <p:embed/>
                </p:oleObj>
              </mc:Choice>
              <mc:Fallback>
                <p:oleObj name="Visio" r:id="rId3" imgW="495300" imgH="546100" progId="Visio.Drawing.11">
                  <p:embed/>
                  <p:pic>
                    <p:nvPicPr>
                      <p:cNvPr id="0" name="图片 294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01940" y="453203"/>
                        <a:ext cx="877067" cy="97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815" name="Picture 143" descr="https://timgsa.baidu.com/timg?image&amp;quality=80&amp;size=b9999_10000&amp;sec=1547444671531&amp;di=098cbaeff74768a02b24cac0bfe0c9a1&amp;imgtype=jpg&amp;src=http%3A%2F%2Fimg4.imgtn.bdimg.com%2Fit%2Fu%3D2277050849%2C2074392036%26fm%3D214%26gp%3D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69" y="505503"/>
            <a:ext cx="1350472" cy="138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35059" y="2729849"/>
            <a:ext cx="5904656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用耦合系数 </a:t>
            </a:r>
            <a:r>
              <a:rPr kumimoji="1" lang="en-US" altLang="zh-CN" sz="2400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描述两个耦合线圈的耦合紧密程度</a:t>
            </a:r>
            <a:endParaRPr kumimoji="1" lang="en-US" altLang="zh-CN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735492" y="4024704"/>
            <a:ext cx="2012305" cy="26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耦合系数</a:t>
            </a:r>
            <a:r>
              <a:rPr kumimoji="1" lang="zh-CN" altLang="en-US" sz="24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：</a:t>
            </a:r>
            <a:endParaRPr kumimoji="1" lang="zh-CN" altLang="en-US" sz="2400" b="1" dirty="0">
              <a:solidFill>
                <a:srgbClr val="00336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4400679" y="3765377"/>
          <a:ext cx="1096764" cy="83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8" name="Equation" r:id="rId6" imgW="13716000" imgH="10972800" progId="Equation.DSMT4">
                  <p:embed/>
                </p:oleObj>
              </mc:Choice>
              <mc:Fallback>
                <p:oleObj name="Equation" r:id="rId6" imgW="13716000" imgH="10972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679" y="3765377"/>
                        <a:ext cx="1096764" cy="837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03915" y="4674333"/>
            <a:ext cx="52082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 dirty="0">
                <a:solidFill>
                  <a:srgbClr val="003366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dirty="0">
                <a:solidFill>
                  <a:srgbClr val="003366"/>
                </a:solidFill>
                <a:latin typeface="Times New Roman" panose="02020603050405020304" pitchFamily="18" charset="0"/>
              </a:rPr>
              <a:t>=1</a:t>
            </a:r>
            <a:r>
              <a:rPr kumimoji="1"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时为全耦合电感</a:t>
            </a:r>
            <a:endParaRPr kumimoji="1" lang="zh-CN" altLang="en-US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2651787" y="3557942"/>
          <a:ext cx="1748893" cy="1073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9" name="Equation" r:id="rId8" imgW="18897600" imgH="11582400" progId="Equation.DSMT4">
                  <p:embed/>
                </p:oleObj>
              </mc:Choice>
              <mc:Fallback>
                <p:oleObj name="Equation" r:id="rId8" imgW="18897600" imgH="115824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787" y="3557942"/>
                        <a:ext cx="1748893" cy="10734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5820139" y="3894268"/>
            <a:ext cx="167225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665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665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0≤ </a:t>
            </a:r>
            <a:r>
              <a:rPr kumimoji="1" lang="en-US" altLang="zh-CN" sz="2665" b="1" i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2665" b="1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≤ 1</a:t>
            </a:r>
            <a:endParaRPr lang="zh-CN" altLang="en-US" sz="2665" b="1" dirty="0"/>
          </a:p>
        </p:txBody>
      </p:sp>
      <p:graphicFrame>
        <p:nvGraphicFramePr>
          <p:cNvPr id="21" name="Object 9"/>
          <p:cNvGraphicFramePr>
            <a:graphicFrameLocks noChangeAspect="1"/>
          </p:cNvGraphicFramePr>
          <p:nvPr/>
        </p:nvGraphicFramePr>
        <p:xfrm>
          <a:off x="5127598" y="5207813"/>
          <a:ext cx="15605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40" name="Equation" r:id="rId10" imgW="19507200" imgH="6400800" progId="Equation.DSMT4">
                  <p:embed/>
                </p:oleObj>
              </mc:Choice>
              <mc:Fallback>
                <p:oleObj name="Equation" r:id="rId10" imgW="19507200" imgH="6400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598" y="5207813"/>
                        <a:ext cx="1560513" cy="487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000099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794499" y="5293949"/>
            <a:ext cx="4452188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0033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互感与两线圈自感的关系：</a:t>
            </a:r>
            <a:endParaRPr kumimoji="1" lang="en-US" altLang="zh-CN" sz="2400" dirty="0">
              <a:solidFill>
                <a:srgbClr val="0033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7177250" y="2642735"/>
          <a:ext cx="1643223" cy="780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41" name="Visio" r:id="rId12" imgW="472440" imgH="226060" progId="Visio.Drawing.11">
                  <p:embed/>
                </p:oleObj>
              </mc:Choice>
              <mc:Fallback>
                <p:oleObj name="Visio" r:id="rId12" imgW="472440" imgH="226060" progId="Visio.Drawing.11">
                  <p:embed/>
                  <p:pic>
                    <p:nvPicPr>
                      <p:cNvPr id="0" name="图片 29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250" y="2642735"/>
                        <a:ext cx="1643223" cy="780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 uiExpand="1" build="p"/>
      <p:bldP spid="14" grpId="0" autoUpdateAnimBg="0" build="p"/>
      <p:bldP spid="15" grpId="0"/>
      <p:bldP spid="17" grpId="0"/>
      <p:bldP spid="20" grpId="0"/>
      <p:bldP spid="24" grpId="0" autoUpdateAnimBg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 txBox="1">
            <a:spLocks noRot="1" noChangeArrowheads="1"/>
          </p:cNvSpPr>
          <p:nvPr/>
        </p:nvSpPr>
        <p:spPr bwMode="auto">
          <a:xfrm>
            <a:off x="853280" y="2105562"/>
            <a:ext cx="7437437" cy="13234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kumimoji="1" lang="zh-CN" altLang="en-US" sz="40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kumimoji="1" lang="en-US" altLang="zh-CN" sz="40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kumimoji="1" lang="zh-CN" altLang="en-US" sz="40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单元 </a:t>
            </a:r>
            <a:endParaRPr kumimoji="1" lang="zh-CN" altLang="en-US" sz="4000" b="1" dirty="0">
              <a:solidFill>
                <a:srgbClr val="1F497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ctr">
              <a:defRPr/>
            </a:pPr>
            <a:r>
              <a:rPr lang="zh-CN" altLang="en-US" sz="40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含有耦合电感的电路</a:t>
            </a:r>
            <a:endParaRPr kumimoji="1" lang="zh-CN" altLang="en-US" sz="4400" b="1" dirty="0">
              <a:solidFill>
                <a:srgbClr val="1F497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8205" y="3813723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sz="32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7.2 </a:t>
            </a:r>
            <a:r>
              <a:rPr kumimoji="1" lang="zh-CN" altLang="en-US" sz="3200" b="1" dirty="0">
                <a:solidFill>
                  <a:srgbClr val="1F49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同名端与互感电压</a:t>
            </a:r>
            <a:endParaRPr kumimoji="1" lang="zh-CN" altLang="en-US" sz="3200" b="1" dirty="0">
              <a:solidFill>
                <a:srgbClr val="1F497D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altLang="zh-CN" dirty="0">
                <a:latin typeface="Calibri" panose="020F0502020204030204"/>
                <a:ea typeface="宋体" panose="02010600030101010101" pitchFamily="2" charset="-122"/>
              </a:rPr>
              <a:t>3</a:t>
            </a:r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71159" y="1218611"/>
          <a:ext cx="3914583" cy="196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2" name="Visio" r:id="rId1" imgW="1541145" imgH="774065" progId="Visio.Drawing.11">
                  <p:embed/>
                </p:oleObj>
              </mc:Choice>
              <mc:Fallback>
                <p:oleObj name="Visio" r:id="rId1" imgW="1541145" imgH="774065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159" y="1218611"/>
                        <a:ext cx="3914583" cy="196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2890" y="3344243"/>
            <a:ext cx="2608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zh-CN" sz="2400" b="1" dirty="0">
                <a:solidFill>
                  <a:srgbClr val="003366"/>
                </a:solidFill>
              </a:rPr>
              <a:t>线圈</a:t>
            </a:r>
            <a:r>
              <a:rPr lang="en-US" altLang="zh-CN" sz="2400" b="1" dirty="0">
                <a:solidFill>
                  <a:srgbClr val="003366"/>
                </a:solidFill>
              </a:rPr>
              <a:t>1</a:t>
            </a:r>
            <a:r>
              <a:rPr lang="zh-CN" altLang="zh-CN" sz="2400" b="1" dirty="0">
                <a:solidFill>
                  <a:srgbClr val="003366"/>
                </a:solidFill>
              </a:rPr>
              <a:t>的总磁链</a:t>
            </a:r>
            <a:r>
              <a:rPr lang="zh-CN" altLang="en-US" sz="2400" b="1" dirty="0">
                <a:solidFill>
                  <a:srgbClr val="003366"/>
                </a:solidFill>
              </a:rPr>
              <a:t>：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4504" y="511913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zh-CN" sz="2400" b="1" dirty="0">
                <a:solidFill>
                  <a:srgbClr val="003366"/>
                </a:solidFill>
              </a:rPr>
              <a:t>两个线圈都载有电流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131841" y="3430930"/>
          <a:ext cx="1276351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3" name="Equation" r:id="rId3" imgW="19202400" imgH="5486400" progId="Equation.DSMT4">
                  <p:embed/>
                </p:oleObj>
              </mc:Choice>
              <mc:Fallback>
                <p:oleObj name="Equation" r:id="rId3" imgW="19202400" imgH="54864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1" y="3430930"/>
                        <a:ext cx="1276351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32834" y="4005065"/>
            <a:ext cx="27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zh-CN" sz="2400" b="1" dirty="0">
                <a:solidFill>
                  <a:srgbClr val="003366"/>
                </a:solidFill>
              </a:rPr>
              <a:t>线圈</a:t>
            </a:r>
            <a:r>
              <a:rPr lang="en-US" altLang="zh-CN" sz="2400" b="1" dirty="0">
                <a:solidFill>
                  <a:srgbClr val="003366"/>
                </a:solidFill>
              </a:rPr>
              <a:t>2</a:t>
            </a:r>
            <a:r>
              <a:rPr lang="zh-CN" altLang="zh-CN" sz="2400" b="1" dirty="0">
                <a:solidFill>
                  <a:srgbClr val="003366"/>
                </a:solidFill>
              </a:rPr>
              <a:t>的总磁链</a:t>
            </a:r>
            <a:r>
              <a:rPr lang="zh-CN" altLang="en-US" sz="2400" b="1" dirty="0">
                <a:solidFill>
                  <a:srgbClr val="003366"/>
                </a:solidFill>
              </a:rPr>
              <a:t>：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3156776" y="4103688"/>
          <a:ext cx="13192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4" name="Equation" r:id="rId5" imgW="19812000" imgH="5486400" progId="Equation.DSMT4">
                  <p:embed/>
                </p:oleObj>
              </mc:Choice>
              <mc:Fallback>
                <p:oleObj name="Equation" r:id="rId5" imgW="19812000" imgH="54864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776" y="4103688"/>
                        <a:ext cx="1319213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860310" y="1229702"/>
          <a:ext cx="3970269" cy="2010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5" name="Visio" r:id="rId7" imgW="1520825" imgH="770255" progId="Visio.Drawing.11">
                  <p:embed/>
                </p:oleObj>
              </mc:Choice>
              <mc:Fallback>
                <p:oleObj name="Visio" r:id="rId7" imgW="1520825" imgH="770255" progId="Visio.Drawing.11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310" y="1229702"/>
                        <a:ext cx="3970269" cy="20100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6706120" y="3458740"/>
          <a:ext cx="5064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6" name="Equation" r:id="rId9" imgW="7620000" imgH="5486400" progId="Equation.DSMT4">
                  <p:embed/>
                </p:oleObj>
              </mc:Choice>
              <mc:Fallback>
                <p:oleObj name="Equation" r:id="rId9" imgW="7620000" imgH="548640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6120" y="3458740"/>
                        <a:ext cx="506413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5384800" y="3430166"/>
          <a:ext cx="12954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7" name="Equation" r:id="rId11" imgW="19507200" imgH="5486400" progId="Equation.DSMT4">
                  <p:embed/>
                </p:oleObj>
              </mc:Choice>
              <mc:Fallback>
                <p:oleObj name="Equation" r:id="rId11" imgW="19507200" imgH="54864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800" y="3430166"/>
                        <a:ext cx="1295400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5340086" y="4042875"/>
          <a:ext cx="13573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8" name="Equation" r:id="rId13" imgW="20421600" imgH="5486400" progId="Equation.DSMT4">
                  <p:embed/>
                </p:oleObj>
              </mc:Choice>
              <mc:Fallback>
                <p:oleObj name="Equation" r:id="rId13" imgW="20421600" imgH="54864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086" y="4042875"/>
                        <a:ext cx="1357313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6701095" y="4079387"/>
          <a:ext cx="5476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9" name="Equation" r:id="rId15" imgW="8229600" imgH="5486400" progId="Equation.DSMT4">
                  <p:embed/>
                </p:oleObj>
              </mc:Choice>
              <mc:Fallback>
                <p:oleObj name="Equation" r:id="rId15" imgW="8229600" imgH="548640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1095" y="4079387"/>
                        <a:ext cx="547687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860087" y="527744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2400" b="1" dirty="0">
                <a:solidFill>
                  <a:srgbClr val="003366"/>
                </a:solidFill>
              </a:rPr>
              <a:t>只改变一个线圈的绕向</a:t>
            </a:r>
            <a:endParaRPr lang="zh-CN" altLang="en-US" sz="2400" b="1" dirty="0">
              <a:solidFill>
                <a:srgbClr val="003366"/>
              </a:solidFill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514711" y="4897229"/>
            <a:ext cx="8243839" cy="51077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自感磁链与互感磁链可能相互增强，也可能相互减弱。</a:t>
            </a:r>
            <a:endParaRPr lang="zh-CN" altLang="en-US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双波形 24"/>
          <p:cNvSpPr/>
          <p:nvPr/>
        </p:nvSpPr>
        <p:spPr>
          <a:xfrm>
            <a:off x="1204963" y="5822123"/>
            <a:ext cx="6032421" cy="613470"/>
          </a:xfrm>
          <a:prstGeom prst="doubleWave">
            <a:avLst/>
          </a:prstGeom>
          <a:ln w="127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algn="just" defTabSz="914400">
              <a:defRPr/>
            </a:pP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增强还是减弱取决于</a:t>
            </a: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线圈的绕向</a:t>
            </a:r>
            <a:r>
              <a:rPr lang="zh-CN" altLang="en-US" sz="24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zh-CN" altLang="en-US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电流方向</a:t>
            </a:r>
            <a:endParaRPr lang="en-US" altLang="zh-CN" sz="2400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95536" y="3332989"/>
            <a:ext cx="3600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266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665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02412" y="4013923"/>
            <a:ext cx="3600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266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665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90531" y="3376899"/>
            <a:ext cx="3600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266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endParaRPr lang="zh-CN" altLang="en-US" sz="2665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00497" y="3990708"/>
            <a:ext cx="3600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266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endParaRPr lang="zh-CN" altLang="en-US" sz="2665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376199" y="4132171"/>
          <a:ext cx="3841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0" name="Equation" r:id="rId17" imgW="5791200" imgH="5486400" progId="Equation.DSMT4">
                  <p:embed/>
                </p:oleObj>
              </mc:Choice>
              <mc:Fallback>
                <p:oleObj name="Equation" r:id="rId17" imgW="5791200" imgH="548640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199" y="4132171"/>
                        <a:ext cx="384175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7380312" y="3470250"/>
          <a:ext cx="425451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1" name="Equation" r:id="rId19" imgW="6400800" imgH="5486400" progId="Equation.DSMT4">
                  <p:embed/>
                </p:oleObj>
              </mc:Choice>
              <mc:Fallback>
                <p:oleObj name="Equation" r:id="rId19" imgW="6400800" imgH="5486400" progId="Equation.DSMT4">
                  <p:embed/>
                  <p:pic>
                    <p:nvPicPr>
                      <p:cNvPr id="0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3470250"/>
                        <a:ext cx="425451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6056272" y="3332989"/>
            <a:ext cx="3600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266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endParaRPr lang="zh-CN" altLang="en-US" sz="2665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066239" y="3946799"/>
            <a:ext cx="3600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266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endParaRPr lang="zh-CN" altLang="en-US" sz="2665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7" grpId="0"/>
      <p:bldP spid="28" grpId="0"/>
      <p:bldP spid="29" grpId="0"/>
      <p:bldP spid="30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4860033" y="3005133"/>
          <a:ext cx="1620641" cy="783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1" name="Visio" r:id="rId1" imgW="551180" imgH="267335" progId="Visio.Drawing.11">
                  <p:embed/>
                </p:oleObj>
              </mc:Choice>
              <mc:Fallback>
                <p:oleObj name="Visio" r:id="rId1" imgW="551180" imgH="267335" progId="Visio.Drawing.11">
                  <p:embed/>
                  <p:pic>
                    <p:nvPicPr>
                      <p:cNvPr id="0" name="对象 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60033" y="3005133"/>
                        <a:ext cx="1620641" cy="783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25249" y="1083894"/>
            <a:ext cx="6907235" cy="72222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buNone/>
              <a:defRPr/>
            </a:pPr>
            <a:r>
              <a:rPr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当两个线圈中的互感磁通与自感磁通的方向相同时，流入电流的两个端子为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同名端</a:t>
            </a:r>
            <a:r>
              <a:rPr lang="zh-CN" altLang="en-US" sz="2400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，流出电流的两个端子也为同名端。</a:t>
            </a:r>
            <a:endParaRPr lang="zh-CN" altLang="en-US" sz="2400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5562" y="335741"/>
            <a:ext cx="2196603" cy="602848"/>
            <a:chOff x="770245" y="757496"/>
            <a:chExt cx="2196603" cy="602847"/>
          </a:xfrm>
        </p:grpSpPr>
        <p:sp>
          <p:nvSpPr>
            <p:cNvPr id="8" name="Rectangle 2"/>
            <p:cNvSpPr txBox="1">
              <a:spLocks noRot="1" noChangeArrowheads="1"/>
            </p:cNvSpPr>
            <p:nvPr/>
          </p:nvSpPr>
          <p:spPr>
            <a:xfrm>
              <a:off x="976620" y="757496"/>
              <a:ext cx="1990228" cy="484188"/>
            </a:xfrm>
            <a:prstGeom prst="rect">
              <a:avLst/>
            </a:prstGeom>
            <a:noFill/>
          </p:spPr>
          <p:txBody>
            <a:bodyPr tIns="72000" anchor="t"/>
            <a:lstStyle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defTabSz="914400">
                <a:lnSpc>
                  <a:spcPct val="90000"/>
                </a:lnSpc>
                <a:spcBef>
                  <a:spcPct val="25000"/>
                </a:spcBef>
                <a:defRPr/>
              </a:pPr>
              <a:r>
                <a:rPr lang="en-US" altLang="zh-CN" sz="3200" b="1" dirty="0">
                  <a:solidFill>
                    <a:srgbClr val="00336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kumimoji="1" lang="zh-CN" altLang="en-US" sz="2800" b="1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同名端</a:t>
              </a:r>
              <a:endParaRPr kumimoji="1" lang="zh-CN" altLang="en-US" sz="32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37" name="Group 116"/>
            <p:cNvGrpSpPr/>
            <p:nvPr/>
          </p:nvGrpSpPr>
          <p:grpSpPr bwMode="auto">
            <a:xfrm>
              <a:off x="770245" y="776144"/>
              <a:ext cx="474663" cy="584199"/>
              <a:chOff x="1913" y="498"/>
              <a:chExt cx="299" cy="368"/>
            </a:xfrm>
          </p:grpSpPr>
          <p:sp>
            <p:nvSpPr>
              <p:cNvPr id="38" name="Oval 31"/>
              <p:cNvSpPr>
                <a:spLocks noChangeArrowheads="1"/>
              </p:cNvSpPr>
              <p:nvPr/>
            </p:nvSpPr>
            <p:spPr bwMode="auto">
              <a:xfrm>
                <a:off x="1934" y="534"/>
                <a:ext cx="278" cy="26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anose="02010609030101010101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fontAlgn="auto" hangingPunct="1"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lang="zh-CN" altLang="en-US" sz="3200">
                  <a:solidFill>
                    <a:prstClr val="black">
                      <a:lumMod val="75000"/>
                      <a:lumOff val="25000"/>
                    </a:prstClr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118"/>
              <p:cNvSpPr>
                <a:spLocks noChangeArrowheads="1"/>
              </p:cNvSpPr>
              <p:nvPr/>
            </p:nvSpPr>
            <p:spPr bwMode="auto">
              <a:xfrm>
                <a:off x="1913" y="498"/>
                <a:ext cx="260" cy="3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3200" dirty="0">
                    <a:solidFill>
                      <a:srgbClr val="0050B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zh-CN" altLang="en-US" sz="3200" dirty="0">
                  <a:solidFill>
                    <a:srgbClr val="0050B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706306" y="2554275"/>
            <a:ext cx="374421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665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用“</a:t>
            </a:r>
            <a:r>
              <a:rPr lang="zh-CN" altLang="en-US" sz="266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lang="zh-CN" altLang="en-US" sz="2665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”或 “</a:t>
            </a:r>
            <a:r>
              <a:rPr lang="zh-CN" altLang="en-US" sz="266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</a:t>
            </a:r>
            <a:r>
              <a:rPr lang="zh-CN" altLang="en-US" sz="2665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”标记</a:t>
            </a:r>
            <a:endParaRPr lang="zh-CN" altLang="en-US" sz="2665" dirty="0">
              <a:solidFill>
                <a:srgbClr val="00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273814" y="3188498"/>
          <a:ext cx="4104199" cy="1973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2" name="Visio" r:id="rId3" imgW="1520825" imgH="736600" progId="Visio.Drawing.11">
                  <p:embed/>
                </p:oleObj>
              </mc:Choice>
              <mc:Fallback>
                <p:oleObj name="Visio" r:id="rId3" imgW="1520825" imgH="736600" progId="Visio.Drawing.11">
                  <p:embed/>
                  <p:pic>
                    <p:nvPicPr>
                      <p:cNvPr id="0" name="对象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14" y="3188498"/>
                        <a:ext cx="4104199" cy="19731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24"/>
          <p:cNvSpPr>
            <a:spLocks noChangeArrowheads="1"/>
          </p:cNvSpPr>
          <p:nvPr/>
        </p:nvSpPr>
        <p:spPr bwMode="auto">
          <a:xfrm>
            <a:off x="1050116" y="4875445"/>
            <a:ext cx="356188" cy="33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60000"/>
              </a:lnSpc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665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endParaRPr kumimoji="1" lang="en-US" altLang="zh-CN" sz="2665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3375858" y="4899227"/>
            <a:ext cx="356188" cy="33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60000"/>
              </a:lnSpc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665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endParaRPr kumimoji="1" lang="en-US" altLang="zh-CN" sz="2665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" name="Rectangle 24"/>
          <p:cNvSpPr>
            <a:spLocks noChangeArrowheads="1"/>
          </p:cNvSpPr>
          <p:nvPr/>
        </p:nvSpPr>
        <p:spPr bwMode="auto">
          <a:xfrm>
            <a:off x="5688197" y="4064341"/>
            <a:ext cx="341760" cy="33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60000"/>
              </a:lnSpc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665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kumimoji="1" lang="en-US" altLang="zh-CN" sz="2665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" name="Rectangle 24"/>
          <p:cNvSpPr>
            <a:spLocks noChangeArrowheads="1"/>
          </p:cNvSpPr>
          <p:nvPr/>
        </p:nvSpPr>
        <p:spPr bwMode="auto">
          <a:xfrm>
            <a:off x="6855104" y="4064341"/>
            <a:ext cx="341760" cy="33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60000"/>
              </a:lnSpc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665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endParaRPr kumimoji="1" lang="en-US" altLang="zh-CN" sz="2665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" name="灯片编号占位符 70"/>
          <p:cNvSpPr>
            <a:spLocks noGrp="1"/>
          </p:cNvSpPr>
          <p:nvPr>
            <p:ph type="sldNum" sz="quarter" idx="10"/>
          </p:nvPr>
        </p:nvSpPr>
        <p:spPr>
          <a:xfrm>
            <a:off x="7410614" y="6367975"/>
            <a:ext cx="1497953" cy="274637"/>
          </a:xfrm>
        </p:spPr>
        <p:txBody>
          <a:bodyPr/>
          <a:lstStyle/>
          <a:p>
            <a:pPr defTabSz="914400">
              <a:defRPr/>
            </a:pPr>
            <a:fld id="{34149999-9B7D-466F-A2E8-77CD481093EA}" type="slidenum">
              <a:rPr lang="zh-CN" altLang="en-US"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dirty="0"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4737277" y="4713697"/>
            <a:ext cx="3949523" cy="10177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2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标记同名端后，不必画线圈绕向了</a:t>
            </a: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endParaRPr kumimoji="1" lang="en-US" altLang="zh-CN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63355" y="3861047"/>
            <a:ext cx="3457852" cy="783908"/>
            <a:chOff x="4763355" y="3003798"/>
            <a:chExt cx="3457852" cy="783908"/>
          </a:xfrm>
        </p:grpSpPr>
        <p:sp>
          <p:nvSpPr>
            <p:cNvPr id="33" name="Text Box 26"/>
            <p:cNvSpPr txBox="1">
              <a:spLocks noChangeArrowheads="1"/>
            </p:cNvSpPr>
            <p:nvPr/>
          </p:nvSpPr>
          <p:spPr bwMode="auto">
            <a:xfrm>
              <a:off x="6187862" y="3026699"/>
              <a:ext cx="489236" cy="338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60000"/>
                </a:lnSpc>
                <a:spcBef>
                  <a:spcPct val="50000"/>
                </a:spcBef>
                <a:buClrTx/>
                <a:buSzTx/>
                <a:buNone/>
                <a:defRPr/>
              </a:pPr>
              <a:r>
                <a:rPr kumimoji="1" lang="en-US" altLang="zh-CN" sz="2665" b="1" i="1" dirty="0">
                  <a:solidFill>
                    <a:srgbClr val="003366"/>
                  </a:solidFill>
                  <a:latin typeface="Times New Roman" panose="02020603050405020304" pitchFamily="18" charset="0"/>
                </a:rPr>
                <a:t>M</a:t>
              </a:r>
              <a:endParaRPr kumimoji="1" lang="en-US" altLang="zh-CN" sz="2665" b="1" i="1" dirty="0">
                <a:solidFill>
                  <a:srgbClr val="003366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6" name="对象 65"/>
            <p:cNvGraphicFramePr>
              <a:graphicFrameLocks noChangeAspect="1"/>
            </p:cNvGraphicFramePr>
            <p:nvPr/>
          </p:nvGraphicFramePr>
          <p:xfrm>
            <a:off x="4763355" y="3003798"/>
            <a:ext cx="1620641" cy="7839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83" name="Visio" r:id="rId5" imgW="551180" imgH="267335" progId="Visio.Drawing.11">
                    <p:embed/>
                  </p:oleObj>
                </mc:Choice>
                <mc:Fallback>
                  <p:oleObj name="Visio" r:id="rId5" imgW="551180" imgH="267335" progId="Visio.Drawing.11">
                    <p:embed/>
                    <p:pic>
                      <p:nvPicPr>
                        <p:cNvPr id="0" name="对象 6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63355" y="3003798"/>
                          <a:ext cx="1620641" cy="7839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/>
            <p:cNvGraphicFramePr>
              <a:graphicFrameLocks noChangeAspect="1"/>
            </p:cNvGraphicFramePr>
            <p:nvPr/>
          </p:nvGraphicFramePr>
          <p:xfrm>
            <a:off x="6600020" y="3004957"/>
            <a:ext cx="1621187" cy="7827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84" name="Visio" r:id="rId7" imgW="551180" imgH="267335" progId="Visio.Drawing.11">
                    <p:embed/>
                  </p:oleObj>
                </mc:Choice>
                <mc:Fallback>
                  <p:oleObj name="Visio" r:id="rId7" imgW="551180" imgH="267335" progId="Visio.Drawing.11">
                    <p:embed/>
                    <p:pic>
                      <p:nvPicPr>
                        <p:cNvPr id="0" name="对象 6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600020" y="3004957"/>
                          <a:ext cx="1621187" cy="7827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任意多边形: 形状 4"/>
            <p:cNvSpPr/>
            <p:nvPr/>
          </p:nvSpPr>
          <p:spPr>
            <a:xfrm>
              <a:off x="5906135" y="3007785"/>
              <a:ext cx="1171747" cy="191650"/>
            </a:xfrm>
            <a:custGeom>
              <a:avLst/>
              <a:gdLst>
                <a:gd name="connsiteX0" fmla="*/ 0 w 1089614"/>
                <a:gd name="connsiteY0" fmla="*/ 136895 h 136895"/>
                <a:gd name="connsiteX1" fmla="*/ 498266 w 1089614"/>
                <a:gd name="connsiteY1" fmla="*/ 9 h 136895"/>
                <a:gd name="connsiteX2" fmla="*/ 1089614 w 1089614"/>
                <a:gd name="connsiteY2" fmla="*/ 131420 h 13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9614" h="136895">
                  <a:moveTo>
                    <a:pt x="0" y="136895"/>
                  </a:moveTo>
                  <a:cubicBezTo>
                    <a:pt x="158332" y="68908"/>
                    <a:pt x="316664" y="922"/>
                    <a:pt x="498266" y="9"/>
                  </a:cubicBezTo>
                  <a:cubicBezTo>
                    <a:pt x="679868" y="-904"/>
                    <a:pt x="884741" y="65258"/>
                    <a:pt x="1089614" y="131420"/>
                  </a:cubicBezTo>
                </a:path>
              </a:pathLst>
            </a:cu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665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4" name="Text Box 26"/>
          <p:cNvSpPr txBox="1">
            <a:spLocks noChangeArrowheads="1"/>
          </p:cNvSpPr>
          <p:nvPr/>
        </p:nvSpPr>
        <p:spPr bwMode="auto">
          <a:xfrm>
            <a:off x="6028998" y="3107210"/>
            <a:ext cx="489236" cy="33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60000"/>
              </a:lnSpc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665" b="1" i="1" dirty="0">
                <a:solidFill>
                  <a:srgbClr val="003366"/>
                </a:solidFill>
                <a:latin typeface="Times New Roman" panose="02020603050405020304" pitchFamily="18" charset="0"/>
              </a:rPr>
              <a:t>M</a:t>
            </a:r>
            <a:endParaRPr kumimoji="1" lang="en-US" altLang="zh-CN" sz="2665" b="1" i="1" dirty="0">
              <a:solidFill>
                <a:srgbClr val="00336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6364239" y="2998688"/>
          <a:ext cx="1621187" cy="782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5" name="Visio" r:id="rId9" imgW="551180" imgH="267335" progId="Visio.Drawing.11">
                  <p:embed/>
                </p:oleObj>
              </mc:Choice>
              <mc:Fallback>
                <p:oleObj name="Visio" r:id="rId9" imgW="551180" imgH="267335" progId="Visio.Drawing.11">
                  <p:embed/>
                  <p:pic>
                    <p:nvPicPr>
                      <p:cNvPr id="0" name="对象 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64239" y="2998688"/>
                        <a:ext cx="1621187" cy="782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5106647" y="3282425"/>
            <a:ext cx="356188" cy="33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60000"/>
              </a:lnSpc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665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endParaRPr kumimoji="1" lang="en-US" altLang="zh-CN" sz="2665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7245402" y="3249909"/>
            <a:ext cx="356188" cy="33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60000"/>
              </a:lnSpc>
              <a:spcBef>
                <a:spcPct val="50000"/>
              </a:spcBef>
              <a:buClrTx/>
              <a:buSzTx/>
              <a:buNone/>
              <a:defRPr/>
            </a:pPr>
            <a:r>
              <a:rPr kumimoji="1" lang="en-US" altLang="zh-CN" sz="2665" dirty="0">
                <a:solidFill>
                  <a:srgbClr val="C00000"/>
                </a:solidFill>
                <a:latin typeface="Times New Roman" panose="02020603050405020304" pitchFamily="18" charset="0"/>
              </a:rPr>
              <a:t>*</a:t>
            </a:r>
            <a:endParaRPr kumimoji="1" lang="en-US" altLang="zh-CN" sz="2665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5810063" y="3068960"/>
            <a:ext cx="1080120" cy="239075"/>
          </a:xfrm>
          <a:custGeom>
            <a:avLst/>
            <a:gdLst>
              <a:gd name="connsiteX0" fmla="*/ 0 w 1089614"/>
              <a:gd name="connsiteY0" fmla="*/ 136895 h 136895"/>
              <a:gd name="connsiteX1" fmla="*/ 498266 w 1089614"/>
              <a:gd name="connsiteY1" fmla="*/ 9 h 136895"/>
              <a:gd name="connsiteX2" fmla="*/ 1089614 w 1089614"/>
              <a:gd name="connsiteY2" fmla="*/ 131420 h 1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614" h="136895">
                <a:moveTo>
                  <a:pt x="0" y="136895"/>
                </a:moveTo>
                <a:cubicBezTo>
                  <a:pt x="158332" y="68908"/>
                  <a:pt x="316664" y="922"/>
                  <a:pt x="498266" y="9"/>
                </a:cubicBezTo>
                <a:cubicBezTo>
                  <a:pt x="679868" y="-904"/>
                  <a:pt x="884741" y="65258"/>
                  <a:pt x="1089614" y="131420"/>
                </a:cubicBezTo>
              </a:path>
            </a:pathLst>
          </a:cu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sz="2665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429547" y="5326630"/>
            <a:ext cx="4142453" cy="10177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2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同名端只取决于线圈绕向，与电流方向无关</a:t>
            </a: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endParaRPr kumimoji="1" lang="en-US" altLang="zh-CN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对话气泡: 圆角矩形 6"/>
          <p:cNvSpPr/>
          <p:nvPr/>
        </p:nvSpPr>
        <p:spPr>
          <a:xfrm>
            <a:off x="7692274" y="1481759"/>
            <a:ext cx="1057865" cy="1426041"/>
          </a:xfrm>
          <a:prstGeom prst="wedgeRoundRectCallout">
            <a:avLst>
              <a:gd name="adj1" fmla="val -102804"/>
              <a:gd name="adj2" fmla="val 76779"/>
              <a:gd name="adj3" fmla="val 16667"/>
            </a:avLst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665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怎样表示绕向？</a:t>
            </a:r>
            <a:endParaRPr lang="en-US" altLang="zh-CN" sz="2665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64" grpId="0"/>
      <p:bldP spid="65" grpId="0"/>
      <p:bldP spid="68" grpId="0"/>
      <p:bldP spid="69" grpId="0"/>
      <p:bldP spid="72" grpId="0" animBg="1" autoUpdateAnimBg="0"/>
      <p:bldP spid="26" grpId="0"/>
      <p:bldP spid="27" grpId="0"/>
      <p:bldP spid="30" grpId="0" animBg="1" autoUpdateAnimBg="0"/>
      <p:bldP spid="7" grpId="0" animBg="1"/>
    </p:bldLst>
  </p:timing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TYPE" val="ProblemTypeMarker"/>
</p:tagLst>
</file>

<file path=ppt/tags/tag11.xml><?xml version="1.0" encoding="utf-8"?>
<p:tagLst xmlns:p="http://schemas.openxmlformats.org/presentationml/2006/main">
  <p:tag name="RAINPROBLEMTYPE" val="ProblemTypeMarker"/>
</p:tagLst>
</file>

<file path=ppt/tags/tag12.xml><?xml version="1.0" encoding="utf-8"?>
<p:tagLst xmlns:p="http://schemas.openxmlformats.org/presentationml/2006/main">
  <p:tag name="RAINPROBLEM" val="ProblemSetting"/>
  <p:tag name="RAINPROBLEMTYPE" val="MultipleChoice"/>
</p:tagLst>
</file>

<file path=ppt/tags/tag13.xml><?xml version="1.0" encoding="utf-8"?>
<p:tagLst xmlns:p="http://schemas.openxmlformats.org/presentationml/2006/main">
  <p:tag name="RAINPROBLEM" val="MultipleChoice"/>
  <p:tag name="PROBLEMSCORE" val="1.0"/>
  <p:tag name="TIMING" val="|0|0|0|0|0|0|0|0|0|0"/>
</p:tagLst>
</file>

<file path=ppt/tags/tag14.xml><?xml version="1.0" encoding="utf-8"?>
<p:tagLst xmlns:p="http://schemas.openxmlformats.org/presentationml/2006/main">
  <p:tag name="TIMING" val="|31.8|34.2|2.7|24.1|7.6|4.2|2.1|22.6|24.4"/>
</p:tagLst>
</file>

<file path=ppt/tags/tag15.xml><?xml version="1.0" encoding="utf-8"?>
<p:tagLst xmlns:p="http://schemas.openxmlformats.org/presentationml/2006/main">
  <p:tag name="TIMING" val="|74.9|73.9|8.1|56.8|93.2"/>
</p:tagLst>
</file>

<file path=ppt/tags/tag16.xml><?xml version="1.0" encoding="utf-8"?>
<p:tagLst xmlns:p="http://schemas.openxmlformats.org/presentationml/2006/main">
  <p:tag name="TIMING" val="|0.3|0.4|0.2|0.2|0.2|0.1|0.3|0.4|0.3|0.2|0.3|0.2|0.2|0.2|0.2|0.1|0.1"/>
</p:tagLst>
</file>

<file path=ppt/tags/tag17.xml><?xml version="1.0" encoding="utf-8"?>
<p:tagLst xmlns:p="http://schemas.openxmlformats.org/presentationml/2006/main">
  <p:tag name="TIMING" val="|4.1|1.7|107.6"/>
</p:tagLst>
</file>

<file path=ppt/tags/tag18.xml><?xml version="1.0" encoding="utf-8"?>
<p:tagLst xmlns:p="http://schemas.openxmlformats.org/presentationml/2006/main">
  <p:tag name="TIMING" val="|1.6|0.6|0.6|0.4|0.2"/>
</p:tagLst>
</file>

<file path=ppt/tags/tag2.xml><?xml version="1.0" encoding="utf-8"?>
<p:tagLst xmlns:p="http://schemas.openxmlformats.org/presentationml/2006/main">
  <p:tag name="RAINPROBLEM" val="ProblemItem"/>
</p:tagLst>
</file>

<file path=ppt/tags/tag3.xml><?xml version="1.0" encoding="utf-8"?>
<p:tagLst xmlns:p="http://schemas.openxmlformats.org/presentationml/2006/main">
  <p:tag name="RAINPROBLEM" val="ProblemItem"/>
</p:tagLst>
</file>

<file path=ppt/tags/tag4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p="http://schemas.openxmlformats.org/presentationml/2006/main">
  <p:tag name="RAINPROBLEM" val="ProblemSubmit"/>
  <p:tag name="RAINPROBLEMTYPE" val="MultipleChoice"/>
</p:tagLst>
</file>

<file path=ppt/tags/tag7.xml><?xml version="1.0" encoding="utf-8"?>
<p:tagLst xmlns:p="http://schemas.openxmlformats.org/presentationml/2006/main">
  <p:tag name="RAINPROBLEMTYPE" val="ProblemTypeMarker"/>
</p:tagLst>
</file>

<file path=ppt/tags/tag8.xml><?xml version="1.0" encoding="utf-8"?>
<p:tagLst xmlns:p="http://schemas.openxmlformats.org/presentationml/2006/main">
  <p:tag name="RAINPROBLEMTYPE" val="ProblemTypeMarker"/>
</p:tagLst>
</file>

<file path=ppt/tags/tag9.xml><?xml version="1.0" encoding="utf-8"?>
<p:tagLst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WPS 演示</Application>
  <PresentationFormat>全屏显示(4:3)</PresentationFormat>
  <Paragraphs>329</Paragraphs>
  <Slides>22</Slides>
  <Notes>16</Notes>
  <HiddenSlides>0</HiddenSlides>
  <MMClips>9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133</vt:i4>
      </vt:variant>
      <vt:variant>
        <vt:lpstr>幻灯片标题</vt:lpstr>
      </vt:variant>
      <vt:variant>
        <vt:i4>22</vt:i4>
      </vt:variant>
    </vt:vector>
  </HeadingPairs>
  <TitlesOfParts>
    <vt:vector size="176" baseType="lpstr">
      <vt:lpstr>Arial</vt:lpstr>
      <vt:lpstr>宋体</vt:lpstr>
      <vt:lpstr>Wingdings</vt:lpstr>
      <vt:lpstr>Calibri</vt:lpstr>
      <vt:lpstr>华文隶书</vt:lpstr>
      <vt:lpstr>Times New Roman</vt:lpstr>
      <vt:lpstr>黑体</vt:lpstr>
      <vt:lpstr>Symbol</vt:lpstr>
      <vt:lpstr>微软雅黑</vt:lpstr>
      <vt:lpstr>仿宋_GB2312</vt:lpstr>
      <vt:lpstr>仿宋</vt:lpstr>
      <vt:lpstr>Calibri</vt:lpstr>
      <vt:lpstr>华文楷体</vt:lpstr>
      <vt:lpstr>Arial Unicode MS</vt:lpstr>
      <vt:lpstr>Calibri Light</vt:lpstr>
      <vt:lpstr>1_Office 主题​​</vt:lpstr>
      <vt:lpstr>3_Office 主题​​</vt:lpstr>
      <vt:lpstr>4_Office 主题​​</vt:lpstr>
      <vt:lpstr>5_Office 主题​​</vt:lpstr>
      <vt:lpstr>6_Office 主题​​</vt:lpstr>
      <vt:lpstr>默认设计模板</vt:lpstr>
      <vt:lpstr>Equation.DSMT4</vt:lpstr>
      <vt:lpstr>Visio.Drawing.11</vt:lpstr>
      <vt:lpstr>Visio.Drawing.11</vt:lpstr>
      <vt:lpstr>Equation.DSMT4</vt:lpstr>
      <vt:lpstr>Equation.DSMT4</vt:lpstr>
      <vt:lpstr>Visio.Drawing.11</vt:lpstr>
      <vt:lpstr>Visio.Drawing.11</vt:lpstr>
      <vt:lpstr>Visio.Drawing.11</vt:lpstr>
      <vt:lpstr>Equation.DSMT4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Visio.Drawing.11</vt:lpstr>
      <vt:lpstr>Visio.Drawing.11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Visio.Drawing.11</vt:lpstr>
      <vt:lpstr>Visio.Drawing.11</vt:lpstr>
      <vt:lpstr>Visio.Drawing.11</vt:lpstr>
      <vt:lpstr>Visio.Drawing.11</vt:lpstr>
      <vt:lpstr>Equation.DSMT4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Visio.Drawing.11</vt:lpstr>
      <vt:lpstr>Equation.DSMT4</vt:lpstr>
      <vt:lpstr>Equation.DSMT4</vt:lpstr>
      <vt:lpstr>Visio.Drawing.11</vt:lpstr>
      <vt:lpstr>Visio.Drawing.11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Equation.3</vt:lpstr>
      <vt:lpstr>Equation.3</vt:lpstr>
      <vt:lpstr>Visio.Drawing.11</vt:lpstr>
      <vt:lpstr>Equation.3</vt:lpstr>
      <vt:lpstr>Equation.3</vt:lpstr>
      <vt:lpstr>Equation.3</vt:lpstr>
      <vt:lpstr>Equation.3</vt:lpstr>
      <vt:lpstr>Equation.DSMT4</vt:lpstr>
      <vt:lpstr>Equation.DSMT4</vt:lpstr>
      <vt:lpstr>Visio.Drawing.11</vt:lpstr>
      <vt:lpstr>Visio.Drawing.11</vt:lpstr>
      <vt:lpstr>Visio.Drawing.11</vt:lpstr>
      <vt:lpstr>Visio.Drawing.11</vt:lpstr>
      <vt:lpstr>Visio.Drawing.11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Visio.Drawing.11</vt:lpstr>
      <vt:lpstr>Equation.DSMT4</vt:lpstr>
      <vt:lpstr>Visio.Drawing.11</vt:lpstr>
      <vt:lpstr>Equation.DSMT4</vt:lpstr>
      <vt:lpstr>Visio.Drawing.11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Equation.DSMT4</vt:lpstr>
      <vt:lpstr>Equation.DSMT4</vt:lpstr>
      <vt:lpstr>Equation.DSMT4</vt:lpstr>
      <vt:lpstr>Visio.Drawing.11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 PC</dc:creator>
  <cp:lastModifiedBy>翎羽飞翔(王宏伟)</cp:lastModifiedBy>
  <cp:revision>385</cp:revision>
  <dcterms:created xsi:type="dcterms:W3CDTF">2017-07-18T09:38:00Z</dcterms:created>
  <dcterms:modified xsi:type="dcterms:W3CDTF">2021-05-07T07:59:15Z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08BCA1111110418B87F7A2FB6BCC5333</vt:lpwstr>
  </property>
  <property fmtid="{D5CDD505-2E9C-101B-9397-08002B2CF9AE}" pid="3" name="KSOProductBuildVer">
    <vt:lpwstr>2052-11.1.0.10463</vt:lpwstr>
  </property>
</Properties>
</file>